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gif" ContentType="image/gif"/>
  <Default Extension="mov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7" r:id="rId1"/>
  </p:sldMasterIdLst>
  <p:notesMasterIdLst>
    <p:notesMasterId r:id="rId35"/>
  </p:notesMasterIdLst>
  <p:sldIdLst>
    <p:sldId id="341" r:id="rId2"/>
    <p:sldId id="313" r:id="rId3"/>
    <p:sldId id="314" r:id="rId4"/>
    <p:sldId id="349" r:id="rId5"/>
    <p:sldId id="340" r:id="rId6"/>
    <p:sldId id="346" r:id="rId7"/>
    <p:sldId id="384" r:id="rId8"/>
    <p:sldId id="364" r:id="rId9"/>
    <p:sldId id="354" r:id="rId10"/>
    <p:sldId id="397" r:id="rId11"/>
    <p:sldId id="398" r:id="rId12"/>
    <p:sldId id="367" r:id="rId13"/>
    <p:sldId id="399" r:id="rId14"/>
    <p:sldId id="400" r:id="rId15"/>
    <p:sldId id="401" r:id="rId16"/>
    <p:sldId id="407" r:id="rId17"/>
    <p:sldId id="402" r:id="rId18"/>
    <p:sldId id="373" r:id="rId19"/>
    <p:sldId id="386" r:id="rId20"/>
    <p:sldId id="387" r:id="rId21"/>
    <p:sldId id="388" r:id="rId22"/>
    <p:sldId id="409" r:id="rId23"/>
    <p:sldId id="391" r:id="rId24"/>
    <p:sldId id="392" r:id="rId25"/>
    <p:sldId id="390" r:id="rId26"/>
    <p:sldId id="393" r:id="rId27"/>
    <p:sldId id="408" r:id="rId28"/>
    <p:sldId id="396" r:id="rId29"/>
    <p:sldId id="325" r:id="rId30"/>
    <p:sldId id="385" r:id="rId31"/>
    <p:sldId id="351" r:id="rId32"/>
    <p:sldId id="355" r:id="rId33"/>
    <p:sldId id="403" r:id="rId34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3600" b="1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Helvetica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3600" b="1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Helvetica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3600" b="1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Helvetica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3600" b="1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Helvetica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3600" b="1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Helvetica" charset="0"/>
        <a:ea typeface="+mn-ea"/>
        <a:cs typeface="+mn-cs"/>
      </a:defRPr>
    </a:lvl5pPr>
    <a:lvl6pPr marL="2286000" algn="l" defTabSz="457200" rtl="0" eaLnBrk="1" latinLnBrk="0" hangingPunct="1">
      <a:defRPr sz="3600" b="1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Helvetica" charset="0"/>
        <a:ea typeface="+mn-ea"/>
        <a:cs typeface="+mn-cs"/>
      </a:defRPr>
    </a:lvl6pPr>
    <a:lvl7pPr marL="2743200" algn="l" defTabSz="457200" rtl="0" eaLnBrk="1" latinLnBrk="0" hangingPunct="1">
      <a:defRPr sz="3600" b="1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Helvetica" charset="0"/>
        <a:ea typeface="+mn-ea"/>
        <a:cs typeface="+mn-cs"/>
      </a:defRPr>
    </a:lvl7pPr>
    <a:lvl8pPr marL="3200400" algn="l" defTabSz="457200" rtl="0" eaLnBrk="1" latinLnBrk="0" hangingPunct="1">
      <a:defRPr sz="3600" b="1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Helvetica" charset="0"/>
        <a:ea typeface="+mn-ea"/>
        <a:cs typeface="+mn-cs"/>
      </a:defRPr>
    </a:lvl8pPr>
    <a:lvl9pPr marL="3657600" algn="l" defTabSz="457200" rtl="0" eaLnBrk="1" latinLnBrk="0" hangingPunct="1">
      <a:defRPr sz="3600" b="1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Helvetica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2FF33"/>
    <a:srgbClr val="FF150C"/>
    <a:srgbClr val="FF8C24"/>
    <a:srgbClr val="FAFF0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866" autoAdjust="0"/>
    <p:restoredTop sz="90929"/>
  </p:normalViewPr>
  <p:slideViewPr>
    <p:cSldViewPr>
      <p:cViewPr>
        <p:scale>
          <a:sx n="99" d="100"/>
          <a:sy n="99" d="100"/>
        </p:scale>
        <p:origin x="-816" y="2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3" d="100"/>
        <a:sy n="63" d="100"/>
      </p:scale>
      <p:origin x="0" y="192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notesMaster" Target="notesMasters/notesMaster1.xml"/><Relationship Id="rId36" Type="http://schemas.openxmlformats.org/officeDocument/2006/relationships/printerSettings" Target="printerSettings/printerSettings1.bin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presProps" Target="presProps.xml"/><Relationship Id="rId38" Type="http://schemas.openxmlformats.org/officeDocument/2006/relationships/viewProps" Target="viewProps.xml"/><Relationship Id="rId39" Type="http://schemas.openxmlformats.org/officeDocument/2006/relationships/theme" Target="theme/theme1.xml"/><Relationship Id="rId4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>
                <a:effectLst/>
                <a:latin typeface="Times" charset="0"/>
              </a:defRPr>
            </a:lvl1pPr>
          </a:lstStyle>
          <a:p>
            <a:endParaRPr lang="en-US" dirty="0"/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effectLst/>
                <a:latin typeface="Times" charset="0"/>
              </a:defRPr>
            </a:lvl1pPr>
          </a:lstStyle>
          <a:p>
            <a:endParaRPr lang="en-US" dirty="0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434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34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>
                <a:effectLst/>
                <a:latin typeface="Times" charset="0"/>
              </a:defRPr>
            </a:lvl1pPr>
          </a:lstStyle>
          <a:p>
            <a:endParaRPr lang="en-US" dirty="0"/>
          </a:p>
        </p:txBody>
      </p:sp>
      <p:sp>
        <p:nvSpPr>
          <p:cNvPr id="1434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effectLst/>
                <a:latin typeface="Times" charset="0"/>
              </a:defRPr>
            </a:lvl1pPr>
          </a:lstStyle>
          <a:p>
            <a:fld id="{DDB9FBA1-85E2-470C-A2A5-46FD8EC42BEA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757574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F05B08A-6918-45AE-83CE-969523CC25E9}" type="slidenum">
              <a:rPr lang="en-US"/>
              <a:pPr/>
              <a:t>1</a:t>
            </a:fld>
            <a:endParaRPr lang="en-US" dirty="0"/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>
                <a:latin typeface="Helvetica" charset="0"/>
                <a:ea typeface="ＭＳ Ｐゴシック" charset="-128"/>
                <a:cs typeface="ＭＳ Ｐゴシック" charset="-128"/>
              </a:rPr>
              <a:t>Welcome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Intergovernmental  panel on Climate Change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B9FBA1-85E2-470C-A2A5-46FD8EC42BEA}" type="slidenum">
              <a:rPr lang="en-US" smtClean="0"/>
              <a:pPr/>
              <a:t>2</a:t>
            </a:fld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Model domain for downscaling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B9FBA1-85E2-470C-A2A5-46FD8EC42BEA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27986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Hope</a:t>
            </a:r>
            <a:r>
              <a:rPr lang="en-US" baseline="0" dirty="0" smtClean="0"/>
              <a:t> you saw our posters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B9FBA1-85E2-470C-A2A5-46FD8EC42BEA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89981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(Future work: validate these with  2000s </a:t>
            </a:r>
            <a:r>
              <a:rPr lang="en-US" sz="1200" dirty="0" err="1" smtClean="0"/>
              <a:t>climatologies</a:t>
            </a:r>
            <a:r>
              <a:rPr lang="en-US" sz="1200" dirty="0" smtClean="0"/>
              <a:t> from WOD)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B9FBA1-85E2-470C-A2A5-46FD8EC42BEA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19867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54" name="Rectangle 66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92275"/>
            <a:ext cx="7772400" cy="1736725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355" name="Rectangle 67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2356" name="Rectangle 68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12357" name="Rectangle 69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12358" name="Rectangle 70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B6606CC4-259A-411D-BF3F-4BD3E87B5A80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2FCD4ADB-B2CC-4B7C-A1B2-0DBFFABF85FD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304800"/>
            <a:ext cx="2057400" cy="58261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04800"/>
            <a:ext cx="6019800" cy="58261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DD2CA63F-2127-49BF-8732-A871197300BC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 smtClean="0"/>
            </a:lvl1pPr>
          </a:lstStyle>
          <a:p>
            <a:fld id="{95870D61-6D50-47AD-A8DD-A53C0B3C3BEE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F6584192-D814-496C-AD4C-51F057A549B0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27BB8078-324C-448D-8EF9-A4DC2C60A30D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6C8ABB89-6D6B-4858-A605-071B53E2923F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E1B9A115-8C18-4B5F-8D41-791EA88D3A46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EED5A763-98B0-4705-8CC4-9D61DB195EA0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64A5C86D-A426-4312-B551-B297BDCC737C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7C07D133-B5D7-4495-AAB9-0799BCA77051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9EE7EC13-8076-4B3D-BAB9-9A4AE1A001A9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30" name="Rectangle 66"/>
          <p:cNvSpPr>
            <a:spLocks noGrp="1" noChangeArrowheads="1"/>
          </p:cNvSpPr>
          <p:nvPr>
            <p:ph type="title"/>
          </p:nvPr>
        </p:nvSpPr>
        <p:spPr bwMode="black">
          <a:xfrm>
            <a:off x="457200" y="304800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1331" name="Rectangle 67"/>
          <p:cNvSpPr>
            <a:spLocks noGrp="1" noChangeArrowheads="1"/>
          </p:cNvSpPr>
          <p:nvPr>
            <p:ph type="dt" sz="half" idx="2"/>
          </p:nvPr>
        </p:nvSpPr>
        <p:spPr bwMode="black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 b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11332" name="Rectangle 68"/>
          <p:cNvSpPr>
            <a:spLocks noGrp="1" noChangeArrowheads="1"/>
          </p:cNvSpPr>
          <p:nvPr>
            <p:ph type="ftr" sz="quarter" idx="3"/>
          </p:nvPr>
        </p:nvSpPr>
        <p:spPr bwMode="black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 b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11333" name="Rectangle 69"/>
          <p:cNvSpPr>
            <a:spLocks noGrp="1" noChangeArrowheads="1"/>
          </p:cNvSpPr>
          <p:nvPr>
            <p:ph type="sldNum" sz="quarter" idx="4"/>
          </p:nvPr>
        </p:nvSpPr>
        <p:spPr bwMode="black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 b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fld id="{74716421-3502-4C6D-A55C-1F88BBE9E726}" type="slidenum">
              <a:rPr lang="en-US"/>
              <a:pPr/>
              <a:t>‹#›</a:t>
            </a:fld>
            <a:endParaRPr lang="en-US" dirty="0"/>
          </a:p>
        </p:txBody>
      </p:sp>
      <p:sp>
        <p:nvSpPr>
          <p:cNvPr id="11334" name="Rectangle 70"/>
          <p:cNvSpPr>
            <a:spLocks noGrp="1" noChangeArrowheads="1"/>
          </p:cNvSpPr>
          <p:nvPr>
            <p:ph type="body" idx="1"/>
          </p:nvPr>
        </p:nvSpPr>
        <p:spPr bwMode="black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3" name="Picture 2" descr="ROFFS2015logoWORK_03APR2015new concept.psd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106" y="5838294"/>
            <a:ext cx="1019706" cy="1019706"/>
          </a:xfrm>
          <a:prstGeom prst="rect">
            <a:avLst/>
          </a:prstGeom>
        </p:spPr>
      </p:pic>
    </p:spTree>
  </p:cSld>
  <p:clrMap bg1="dk2" tx1="lt1" bg2="dk1" tx2="lt2" accent1="accent1" accent2="accent2" accent3="accent3" accent4="accent4" accent5="accent5" accent6="accent6" hlink="hlink" folHlink="folHlink"/>
  <p:sldLayoutIdLst>
    <p:sldLayoutId id="2147483658" r:id="rId1"/>
    <p:sldLayoutId id="2147483659" r:id="rId2"/>
    <p:sldLayoutId id="2147483660" r:id="rId3"/>
    <p:sldLayoutId id="2147483661" r:id="rId4"/>
    <p:sldLayoutId id="2147483662" r:id="rId5"/>
    <p:sldLayoutId id="2147483663" r:id="rId6"/>
    <p:sldLayoutId id="2147483664" r:id="rId7"/>
    <p:sldLayoutId id="2147483665" r:id="rId8"/>
    <p:sldLayoutId id="2147483666" r:id="rId9"/>
    <p:sldLayoutId id="2147483667" r:id="rId10"/>
    <p:sldLayoutId id="2147483668" r:id="rId11"/>
    <p:sldLayoutId id="2147483669" r:id="rId12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rtl="0" fontAlgn="base">
        <a:spcBef>
          <a:spcPct val="0"/>
        </a:spcBef>
        <a:spcAft>
          <a:spcPct val="0"/>
        </a:spcAft>
        <a:defRPr sz="4400" b="1">
          <a:solidFill>
            <a:srgbClr val="FAFF0E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 b="1">
          <a:solidFill>
            <a:srgbClr val="FAFF0E"/>
          </a:solidFill>
          <a:effectLst>
            <a:outerShdw blurRad="38100" dist="38100" dir="2700000" algn="tl">
              <a:srgbClr val="000000"/>
            </a:outerShdw>
          </a:effectLst>
          <a:latin typeface="Helvetica" charset="0"/>
        </a:defRPr>
      </a:lvl2pPr>
      <a:lvl3pPr algn="ctr" rtl="0" fontAlgn="base">
        <a:spcBef>
          <a:spcPct val="0"/>
        </a:spcBef>
        <a:spcAft>
          <a:spcPct val="0"/>
        </a:spcAft>
        <a:defRPr sz="4400" b="1">
          <a:solidFill>
            <a:srgbClr val="FAFF0E"/>
          </a:solidFill>
          <a:effectLst>
            <a:outerShdw blurRad="38100" dist="38100" dir="2700000" algn="tl">
              <a:srgbClr val="000000"/>
            </a:outerShdw>
          </a:effectLst>
          <a:latin typeface="Helvetica" charset="0"/>
        </a:defRPr>
      </a:lvl3pPr>
      <a:lvl4pPr algn="ctr" rtl="0" fontAlgn="base">
        <a:spcBef>
          <a:spcPct val="0"/>
        </a:spcBef>
        <a:spcAft>
          <a:spcPct val="0"/>
        </a:spcAft>
        <a:defRPr sz="4400" b="1">
          <a:solidFill>
            <a:srgbClr val="FAFF0E"/>
          </a:solidFill>
          <a:effectLst>
            <a:outerShdw blurRad="38100" dist="38100" dir="2700000" algn="tl">
              <a:srgbClr val="000000"/>
            </a:outerShdw>
          </a:effectLst>
          <a:latin typeface="Helvetica" charset="0"/>
        </a:defRPr>
      </a:lvl4pPr>
      <a:lvl5pPr algn="ctr" rtl="0" fontAlgn="base">
        <a:spcBef>
          <a:spcPct val="0"/>
        </a:spcBef>
        <a:spcAft>
          <a:spcPct val="0"/>
        </a:spcAft>
        <a:defRPr sz="4400" b="1">
          <a:solidFill>
            <a:srgbClr val="FAFF0E"/>
          </a:solidFill>
          <a:effectLst>
            <a:outerShdw blurRad="38100" dist="38100" dir="2700000" algn="tl">
              <a:srgbClr val="000000"/>
            </a:outerShdw>
          </a:effectLst>
          <a:latin typeface="Helvetica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rgbClr val="FAFF0E"/>
          </a:solidFill>
          <a:effectLst>
            <a:outerShdw blurRad="38100" dist="38100" dir="2700000" algn="tl">
              <a:srgbClr val="000000"/>
            </a:outerShdw>
          </a:effectLst>
          <a:latin typeface="Helvetica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rgbClr val="FAFF0E"/>
          </a:solidFill>
          <a:effectLst>
            <a:outerShdw blurRad="38100" dist="38100" dir="2700000" algn="tl">
              <a:srgbClr val="000000"/>
            </a:outerShdw>
          </a:effectLst>
          <a:latin typeface="Helvetica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rgbClr val="FAFF0E"/>
          </a:solidFill>
          <a:effectLst>
            <a:outerShdw blurRad="38100" dist="38100" dir="2700000" algn="tl">
              <a:srgbClr val="000000"/>
            </a:outerShdw>
          </a:effectLst>
          <a:latin typeface="Helvetica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rgbClr val="FAFF0E"/>
          </a:solidFill>
          <a:effectLst>
            <a:outerShdw blurRad="38100" dist="38100" dir="2700000" algn="tl">
              <a:srgbClr val="000000"/>
            </a:outerShdw>
          </a:effectLst>
          <a:latin typeface="Helvetica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charset="2"/>
        <a:buChar char="Ø"/>
        <a:defRPr sz="3200" b="1">
          <a:solidFill>
            <a:srgbClr val="FAFF0E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2"/>
        </a:buClr>
        <a:buSzPct val="50000"/>
        <a:buFont typeface="Wingdings" charset="2"/>
        <a:buChar char="l"/>
        <a:defRPr sz="3200" b="1">
          <a:solidFill>
            <a:srgbClr val="FAFF0E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•"/>
        <a:defRPr sz="3200" b="1">
          <a:solidFill>
            <a:srgbClr val="FAFF0E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charset="2"/>
        <a:buChar char="l"/>
        <a:defRPr sz="3200" b="1">
          <a:solidFill>
            <a:srgbClr val="FAFF0E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3200" b="1">
          <a:solidFill>
            <a:srgbClr val="FAFF0E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3200" b="1">
          <a:solidFill>
            <a:srgbClr val="FAFF0E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3200" b="1">
          <a:solidFill>
            <a:srgbClr val="FAFF0E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3200" b="1">
          <a:solidFill>
            <a:srgbClr val="FAFF0E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3200" b="1">
          <a:solidFill>
            <a:srgbClr val="FAFF0E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g"/><Relationship Id="rId3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Relationship Id="rId3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32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Relationship Id="rId3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e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4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Relationship Id="rId3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openxmlformats.org/officeDocument/2006/relationships/image" Target="../media/image11.jpeg"/><Relationship Id="rId5" Type="http://schemas.openxmlformats.org/officeDocument/2006/relationships/image" Target="../media/image12.jpeg"/><Relationship Id="rId6" Type="http://schemas.openxmlformats.org/officeDocument/2006/relationships/image" Target="../media/image13.jpeg"/><Relationship Id="rId7" Type="http://schemas.openxmlformats.org/officeDocument/2006/relationships/image" Target="../media/image14.jpeg"/><Relationship Id="rId8" Type="http://schemas.openxmlformats.org/officeDocument/2006/relationships/image" Target="../media/image15.jpeg"/><Relationship Id="rId9" Type="http://schemas.openxmlformats.org/officeDocument/2006/relationships/image" Target="../media/image16.jpeg"/><Relationship Id="rId10" Type="http://schemas.openxmlformats.org/officeDocument/2006/relationships/image" Target="../media/image17.jpeg"/><Relationship Id="rId11" Type="http://schemas.openxmlformats.org/officeDocument/2006/relationships/image" Target="../media/image18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14339" name="Picture 5" descr="ROFFSCard08SPecialREDU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0" name="Text Box 6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37425" y="176182"/>
            <a:ext cx="7018262" cy="1576418"/>
          </a:xfrm>
        </p:spPr>
        <p:txBody>
          <a:bodyPr/>
          <a:lstStyle/>
          <a:p>
            <a:r>
              <a:rPr lang="en-US" sz="3200" dirty="0">
                <a:solidFill>
                  <a:srgbClr val="FF6600"/>
                </a:solidFill>
                <a:effectLst>
                  <a:outerShdw blurRad="38100" dist="38100" dir="2700000" algn="tl">
                    <a:schemeClr val="accent4">
                      <a:lumMod val="10000"/>
                    </a:schemeClr>
                  </a:outerShdw>
                </a:effectLst>
                <a:ea typeface="ＭＳ Ｐゴシック" charset="-128"/>
                <a:cs typeface="ＭＳ Ｐゴシック" charset="-128"/>
              </a:rPr>
              <a:t>NASA Biodiversity and Ecological Forecasting Science Team Meeting</a:t>
            </a:r>
            <a:br>
              <a:rPr lang="en-US" sz="3200" dirty="0">
                <a:solidFill>
                  <a:srgbClr val="FF6600"/>
                </a:solidFill>
                <a:effectLst>
                  <a:outerShdw blurRad="38100" dist="38100" dir="2700000" algn="tl">
                    <a:schemeClr val="accent4">
                      <a:lumMod val="10000"/>
                    </a:schemeClr>
                  </a:outerShdw>
                </a:effectLst>
                <a:ea typeface="ＭＳ Ｐゴシック" charset="-128"/>
                <a:cs typeface="ＭＳ Ｐゴシック" charset="-128"/>
              </a:rPr>
            </a:br>
            <a:r>
              <a:rPr lang="en-US" sz="1600" dirty="0">
                <a:solidFill>
                  <a:srgbClr val="FF6600"/>
                </a:solidFill>
                <a:effectLst>
                  <a:outerShdw blurRad="38100" dist="38100" dir="2700000" algn="tl">
                    <a:schemeClr val="accent4">
                      <a:lumMod val="10000"/>
                    </a:schemeClr>
                  </a:outerShdw>
                </a:effectLst>
                <a:ea typeface="ＭＳ Ｐゴシック" charset="-128"/>
                <a:cs typeface="ＭＳ Ｐゴシック" charset="-128"/>
              </a:rPr>
              <a:t>C</a:t>
            </a:r>
            <a:r>
              <a:rPr lang="en-US" sz="1600" dirty="0" smtClean="0">
                <a:solidFill>
                  <a:srgbClr val="FF6600"/>
                </a:solidFill>
                <a:effectLst>
                  <a:outerShdw blurRad="38100" dist="38100" dir="2700000" algn="tl">
                    <a:schemeClr val="accent4">
                      <a:lumMod val="10000"/>
                    </a:schemeClr>
                  </a:outerShdw>
                </a:effectLst>
                <a:ea typeface="ＭＳ Ｐゴシック" charset="-128"/>
                <a:cs typeface="ＭＳ Ｐゴシック" charset="-128"/>
              </a:rPr>
              <a:t>ollege Park, MD April 23, 2015</a:t>
            </a:r>
            <a:endParaRPr lang="en-US" sz="1600" dirty="0">
              <a:solidFill>
                <a:srgbClr val="FF6600"/>
              </a:solidFill>
              <a:effectLst>
                <a:outerShdw blurRad="38100" dist="38100" dir="2700000" algn="tl">
                  <a:schemeClr val="accent4">
                    <a:lumMod val="10000"/>
                  </a:schemeClr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6800" y="1295400"/>
            <a:ext cx="1549400" cy="12958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Bluefin Climate Affects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 bwMode="auto">
          <a:xfrm>
            <a:off x="6705600" y="3505200"/>
            <a:ext cx="2057400" cy="1752600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0" name="Oval 9"/>
          <p:cNvSpPr/>
          <p:nvPr/>
        </p:nvSpPr>
        <p:spPr bwMode="auto">
          <a:xfrm>
            <a:off x="6781800" y="457200"/>
            <a:ext cx="2057400" cy="1752600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4" name="Right Arrow 13"/>
          <p:cNvSpPr/>
          <p:nvPr/>
        </p:nvSpPr>
        <p:spPr bwMode="auto">
          <a:xfrm flipV="1">
            <a:off x="4114800" y="4267200"/>
            <a:ext cx="533400" cy="76200"/>
          </a:xfrm>
          <a:prstGeom prst="rightArrow">
            <a:avLst/>
          </a:prstGeom>
          <a:solidFill>
            <a:schemeClr val="accent1"/>
          </a:solidFill>
          <a:ln w="1682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charset="0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charset="0"/>
            </a:endParaRPr>
          </a:p>
        </p:txBody>
      </p:sp>
      <p:sp>
        <p:nvSpPr>
          <p:cNvPr id="15" name="Right Arrow 14"/>
          <p:cNvSpPr/>
          <p:nvPr/>
        </p:nvSpPr>
        <p:spPr bwMode="auto">
          <a:xfrm flipV="1">
            <a:off x="4191000" y="914400"/>
            <a:ext cx="533400" cy="76200"/>
          </a:xfrm>
          <a:prstGeom prst="rightArrow">
            <a:avLst/>
          </a:prstGeom>
          <a:solidFill>
            <a:schemeClr val="accent1"/>
          </a:solidFill>
          <a:ln w="1682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charset="0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93008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3014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139825"/>
          </a:xfrm>
        </p:spPr>
        <p:txBody>
          <a:bodyPr/>
          <a:lstStyle/>
          <a:p>
            <a:r>
              <a:rPr lang="en-US" sz="3200" dirty="0" smtClean="0"/>
              <a:t>Use of Habitat Models for</a:t>
            </a:r>
            <a:br>
              <a:rPr lang="en-US" sz="3200" dirty="0" smtClean="0"/>
            </a:br>
            <a:r>
              <a:rPr lang="en-US" sz="3200" dirty="0" smtClean="0"/>
              <a:t>Finding Alternative Spawning Areas</a:t>
            </a:r>
            <a:br>
              <a:rPr lang="en-US" sz="3200" dirty="0" smtClean="0"/>
            </a:br>
            <a:r>
              <a:rPr lang="en-US" sz="3200" dirty="0" smtClean="0"/>
              <a:t>Other Than Gulf of Mexico With Satellite Derived Oceanographic Guidance</a:t>
            </a:r>
            <a:endParaRPr lang="en-US" sz="3200" dirty="0"/>
          </a:p>
        </p:txBody>
      </p:sp>
      <p:pic>
        <p:nvPicPr>
          <p:cNvPr id="5" name="Picture 4" descr="BFT SST Spring Feb201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4114800"/>
            <a:ext cx="4512074" cy="264605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6200" y="4495800"/>
            <a:ext cx="4935874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ABT larvae habitat model product:</a:t>
            </a:r>
          </a:p>
          <a:p>
            <a:r>
              <a:rPr lang="en-US" sz="1800" dirty="0" smtClean="0"/>
              <a:t>satellites (1-4km) + other ocean data + </a:t>
            </a:r>
            <a:r>
              <a:rPr lang="en-US" sz="1800" dirty="0"/>
              <a:t>larvae. </a:t>
            </a:r>
            <a:r>
              <a:rPr lang="en-US" sz="1800" dirty="0" smtClean="0"/>
              <a:t> Model from May 12-18, </a:t>
            </a:r>
            <a:r>
              <a:rPr lang="en-US" sz="1800" dirty="0"/>
              <a:t>2013</a:t>
            </a:r>
          </a:p>
          <a:p>
            <a:endParaRPr lang="en-US" sz="1800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5486400" y="3505200"/>
            <a:ext cx="32068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Adult Catches 1987-2012</a:t>
            </a:r>
            <a:endParaRPr lang="en-US" sz="2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81200"/>
            <a:ext cx="4724399" cy="2428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2623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1"/>
            <a:ext cx="8229600" cy="762000"/>
          </a:xfrm>
        </p:spPr>
        <p:txBody>
          <a:bodyPr/>
          <a:lstStyle/>
          <a:p>
            <a:r>
              <a:rPr lang="en-US" dirty="0" smtClean="0"/>
              <a:t>2013 NOAA Research Cruise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371600" y="5943600"/>
            <a:ext cx="13516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IR </a:t>
            </a:r>
            <a:r>
              <a:rPr lang="en-US" sz="1600" dirty="0" err="1" smtClean="0"/>
              <a:t>compsite</a:t>
            </a:r>
            <a:endParaRPr lang="en-US" sz="1600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8" y="1295400"/>
            <a:ext cx="4520368" cy="4495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3008" y="1295400"/>
            <a:ext cx="4600992" cy="449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7434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Are Bluefin Spawning Outside the Gulf of Mexico in Bahamas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 smtClean="0">
                <a:solidFill>
                  <a:schemeClr val="tx1"/>
                </a:solidFill>
              </a:rPr>
              <a:t>Assumed all, 22, larvae </a:t>
            </a:r>
            <a:r>
              <a:rPr lang="en-US" sz="2800" dirty="0">
                <a:solidFill>
                  <a:schemeClr val="tx1"/>
                </a:solidFill>
              </a:rPr>
              <a:t>were between 7-10 days old and we </a:t>
            </a:r>
            <a:r>
              <a:rPr lang="en-US" sz="2800" dirty="0" smtClean="0">
                <a:solidFill>
                  <a:schemeClr val="tx1"/>
                </a:solidFill>
              </a:rPr>
              <a:t>back tracked </a:t>
            </a:r>
            <a:r>
              <a:rPr lang="en-US" sz="2800" dirty="0">
                <a:solidFill>
                  <a:schemeClr val="tx1"/>
                </a:solidFill>
              </a:rPr>
              <a:t>them for 10 </a:t>
            </a:r>
            <a:r>
              <a:rPr lang="en-US" sz="2800" dirty="0" smtClean="0">
                <a:solidFill>
                  <a:schemeClr val="tx1"/>
                </a:solidFill>
              </a:rPr>
              <a:t>days based on water mass’s Lagrangian Coherent Structures.</a:t>
            </a:r>
          </a:p>
          <a:p>
            <a:r>
              <a:rPr lang="en-US" sz="2800" dirty="0" smtClean="0">
                <a:solidFill>
                  <a:schemeClr val="tx1"/>
                </a:solidFill>
              </a:rPr>
              <a:t>19 ABT definitely spawned in Bahamas</a:t>
            </a:r>
          </a:p>
          <a:p>
            <a:r>
              <a:rPr lang="en-US" sz="2800" dirty="0" smtClean="0">
                <a:solidFill>
                  <a:schemeClr val="tx1"/>
                </a:solidFill>
              </a:rPr>
              <a:t>1 in the Gulf Stream</a:t>
            </a:r>
          </a:p>
          <a:p>
            <a:r>
              <a:rPr lang="en-US" sz="2800" dirty="0" smtClean="0">
                <a:solidFill>
                  <a:schemeClr val="tx1"/>
                </a:solidFill>
              </a:rPr>
              <a:t>2 either the Gulf Stream or Bahamas</a:t>
            </a:r>
            <a:endParaRPr lang="en-US" sz="2800" dirty="0">
              <a:solidFill>
                <a:schemeClr val="tx1"/>
              </a:solidFill>
            </a:endParaRPr>
          </a:p>
        </p:txBody>
      </p:sp>
      <p:pic>
        <p:nvPicPr>
          <p:cNvPr id="4" name="Picture 3" descr="LangrangianC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800" y="5273310"/>
            <a:ext cx="2339026" cy="1584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8241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838200"/>
          </a:xfrm>
        </p:spPr>
        <p:txBody>
          <a:bodyPr/>
          <a:lstStyle/>
          <a:p>
            <a:r>
              <a:rPr lang="en-US" sz="3600" dirty="0" smtClean="0"/>
              <a:t>Movie: FL-SC-Bahamas</a:t>
            </a:r>
            <a:br>
              <a:rPr lang="en-US" sz="3600" dirty="0" smtClean="0"/>
            </a:br>
            <a:r>
              <a:rPr lang="en-US" sz="2800" dirty="0" smtClean="0">
                <a:solidFill>
                  <a:srgbClr val="FFFFFF"/>
                </a:solidFill>
              </a:rPr>
              <a:t>Daily 00z-10z IR Composites 2013127-137</a:t>
            </a:r>
            <a:endParaRPr lang="en-US" sz="3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134947"/>
            <a:ext cx="8269224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1290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13126-137May17.mo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200" y="13968"/>
            <a:ext cx="8990549" cy="6310632"/>
          </a:xfrm>
        </p:spPr>
      </p:pic>
    </p:spTree>
    <p:extLst>
      <p:ext uri="{BB962C8B-B14F-4D97-AF65-F5344CB8AC3E}">
        <p14:creationId xmlns:p14="http://schemas.microsoft.com/office/powerpoint/2010/main" val="1445389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39825"/>
          </a:xfrm>
        </p:spPr>
        <p:txBody>
          <a:bodyPr/>
          <a:lstStyle/>
          <a:p>
            <a:r>
              <a:rPr lang="en-US" dirty="0"/>
              <a:t>Biodiversity Relevance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226" y="990601"/>
            <a:ext cx="8915400" cy="990600"/>
          </a:xfrm>
        </p:spPr>
        <p:txBody>
          <a:bodyPr/>
          <a:lstStyle/>
          <a:p>
            <a:pPr marL="0" indent="0" algn="ctr">
              <a:buNone/>
            </a:pPr>
            <a:r>
              <a:rPr lang="en-US" sz="2800" dirty="0" smtClean="0">
                <a:solidFill>
                  <a:srgbClr val="FFFFFF"/>
                </a:solidFill>
              </a:rPr>
              <a:t>How </a:t>
            </a:r>
            <a:r>
              <a:rPr lang="en-US" sz="2800" dirty="0">
                <a:solidFill>
                  <a:srgbClr val="FFFFFF"/>
                </a:solidFill>
              </a:rPr>
              <a:t>do species survive </a:t>
            </a:r>
            <a:r>
              <a:rPr lang="en-US" sz="2800" dirty="0" smtClean="0">
                <a:solidFill>
                  <a:srgbClr val="FFFFFF"/>
                </a:solidFill>
              </a:rPr>
              <a:t>over millennia </a:t>
            </a:r>
            <a:r>
              <a:rPr lang="en-US" sz="2800" dirty="0">
                <a:solidFill>
                  <a:srgbClr val="FFFFFF"/>
                </a:solidFill>
              </a:rPr>
              <a:t>when habitats </a:t>
            </a:r>
            <a:r>
              <a:rPr lang="en-US" sz="2800" dirty="0" smtClean="0">
                <a:solidFill>
                  <a:srgbClr val="FFFFFF"/>
                </a:solidFill>
              </a:rPr>
              <a:t>change</a:t>
            </a:r>
            <a:r>
              <a:rPr lang="en-US" sz="2800" dirty="0">
                <a:solidFill>
                  <a:srgbClr val="FFFFFF"/>
                </a:solidFill>
              </a:rPr>
              <a:t>? </a:t>
            </a:r>
            <a:endParaRPr lang="en-US" sz="2800" dirty="0" smtClean="0">
              <a:solidFill>
                <a:srgbClr val="FFFFFF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0400" y="5500437"/>
            <a:ext cx="2107406" cy="134548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2400" y="1981200"/>
            <a:ext cx="89916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FFFF"/>
                </a:solidFill>
              </a:rPr>
              <a:t>Will the Gulf of Mexico </a:t>
            </a:r>
            <a:r>
              <a:rPr lang="en-US" sz="2400" dirty="0" smtClean="0">
                <a:solidFill>
                  <a:srgbClr val="FFFFFF"/>
                </a:solidFill>
              </a:rPr>
              <a:t>population</a:t>
            </a:r>
          </a:p>
          <a:p>
            <a:pPr algn="ctr"/>
            <a:r>
              <a:rPr lang="en-US" sz="2400" dirty="0" smtClean="0">
                <a:solidFill>
                  <a:srgbClr val="FFFFFF"/>
                </a:solidFill>
              </a:rPr>
              <a:t> </a:t>
            </a:r>
            <a:r>
              <a:rPr lang="en-US" sz="2400" dirty="0">
                <a:solidFill>
                  <a:srgbClr val="FFFFFF"/>
                </a:solidFill>
              </a:rPr>
              <a:t>become extinct due to reproductive failure?</a:t>
            </a:r>
          </a:p>
          <a:p>
            <a:pPr algn="ctr"/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304800" y="2743200"/>
            <a:ext cx="86868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FFFF"/>
                </a:solidFill>
              </a:rPr>
              <a:t>Will population just move to Bahamas or other new favorable habitat to spawn?</a:t>
            </a:r>
          </a:p>
          <a:p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246748" y="3581400"/>
            <a:ext cx="8915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en-US" sz="2400" dirty="0">
                <a:solidFill>
                  <a:srgbClr val="FFFFFF"/>
                </a:solidFill>
              </a:rPr>
              <a:t>How much of the population will be </a:t>
            </a:r>
            <a:r>
              <a:rPr lang="en-US" sz="2400" dirty="0" smtClean="0">
                <a:solidFill>
                  <a:srgbClr val="FFFFFF"/>
                </a:solidFill>
              </a:rPr>
              <a:t>lost in transition</a:t>
            </a:r>
            <a:r>
              <a:rPr lang="en-US" sz="2400" dirty="0" smtClean="0">
                <a:solidFill>
                  <a:srgbClr val="FFFFFF"/>
                </a:solidFill>
              </a:rPr>
              <a:t>?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8600" y="4419600"/>
            <a:ext cx="81534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US" sz="3200" dirty="0">
                <a:solidFill>
                  <a:srgbClr val="FFFF00"/>
                </a:solidFill>
              </a:rPr>
              <a:t>What have we learned from other ecosystems (land or water) about this? </a:t>
            </a:r>
          </a:p>
          <a:p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762000" y="4038600"/>
            <a:ext cx="8001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US" sz="2400" dirty="0">
                <a:solidFill>
                  <a:srgbClr val="FFFFFF"/>
                </a:solidFill>
              </a:rPr>
              <a:t>How do you manage this?</a:t>
            </a:r>
          </a:p>
          <a:p>
            <a:pPr algn="ctr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1655356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8" grpId="0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039"/>
            <a:ext cx="8229600" cy="761999"/>
          </a:xfrm>
        </p:spPr>
        <p:txBody>
          <a:bodyPr/>
          <a:lstStyle/>
          <a:p>
            <a:r>
              <a:rPr lang="en-US" dirty="0" smtClean="0">
                <a:solidFill>
                  <a:schemeClr val="tx2"/>
                </a:solidFill>
              </a:rPr>
              <a:t>Habitat Modeling: Adults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838200"/>
            <a:ext cx="8915400" cy="2895600"/>
          </a:xfrm>
        </p:spPr>
        <p:txBody>
          <a:bodyPr/>
          <a:lstStyle/>
          <a:p>
            <a:r>
              <a:rPr lang="en-US" sz="2400" dirty="0"/>
              <a:t>The most comprehensive source of adult data is from </a:t>
            </a:r>
            <a:r>
              <a:rPr lang="en-US" sz="2400" dirty="0">
                <a:solidFill>
                  <a:schemeClr val="tx1"/>
                </a:solidFill>
              </a:rPr>
              <a:t>fisheries-dependent </a:t>
            </a:r>
            <a:r>
              <a:rPr lang="en-US" sz="2400" dirty="0" smtClean="0">
                <a:solidFill>
                  <a:schemeClr val="tx1"/>
                </a:solidFill>
              </a:rPr>
              <a:t>longline</a:t>
            </a:r>
            <a:r>
              <a:rPr lang="en-US" sz="2400" dirty="0" smtClean="0"/>
              <a:t> fishery records</a:t>
            </a:r>
            <a:endParaRPr lang="en-US" sz="2400" dirty="0"/>
          </a:p>
          <a:p>
            <a:pPr lvl="1"/>
            <a:r>
              <a:rPr lang="en-US" sz="2000" i="1" dirty="0">
                <a:solidFill>
                  <a:srgbClr val="FFFFFF"/>
                </a:solidFill>
              </a:rPr>
              <a:t>Logbook program</a:t>
            </a:r>
            <a:r>
              <a:rPr lang="en-US" sz="2000" dirty="0"/>
              <a:t>: all US fishing vessels are required to submit catch logbooks detailed catch composition and gear deployed for each longline set. Mandatory since 1992</a:t>
            </a:r>
          </a:p>
          <a:p>
            <a:pPr lvl="1"/>
            <a:r>
              <a:rPr lang="en-US" sz="2000" i="1" dirty="0">
                <a:solidFill>
                  <a:srgbClr val="FFFFFF"/>
                </a:solidFill>
              </a:rPr>
              <a:t>Observer program</a:t>
            </a:r>
            <a:r>
              <a:rPr lang="en-US" sz="2000" dirty="0"/>
              <a:t>: government observers are placed on fishing vessels, and record more detailed information on size, weight and sex of fish. Program began in 1992, but coverage is very </a:t>
            </a:r>
            <a:r>
              <a:rPr lang="en-US" sz="2000" dirty="0" smtClean="0"/>
              <a:t>limited</a:t>
            </a:r>
          </a:p>
          <a:p>
            <a:pPr lvl="1"/>
            <a:r>
              <a:rPr lang="en-US" sz="2000" i="1" dirty="0" smtClean="0">
                <a:solidFill>
                  <a:srgbClr val="FFFFFF"/>
                </a:solidFill>
              </a:rPr>
              <a:t>ICCAT Task 2 database</a:t>
            </a:r>
            <a:r>
              <a:rPr lang="en-US" sz="2000" dirty="0" smtClean="0">
                <a:solidFill>
                  <a:srgbClr val="FFFFFF"/>
                </a:solidFill>
              </a:rPr>
              <a:t>: </a:t>
            </a:r>
            <a:r>
              <a:rPr lang="en-US" sz="2000" dirty="0" smtClean="0">
                <a:solidFill>
                  <a:srgbClr val="FFFF00"/>
                </a:solidFill>
              </a:rPr>
              <a:t>Reports by countries to ICCAT</a:t>
            </a:r>
          </a:p>
        </p:txBody>
      </p:sp>
      <p:pic>
        <p:nvPicPr>
          <p:cNvPr id="4" name="Picture 3" descr="http://www.nmfs.noaa.gov/sfa/images/figure_6.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5357545"/>
            <a:ext cx="3444411" cy="1509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28600" y="3962400"/>
            <a:ext cx="8915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Many issues with the </a:t>
            </a:r>
            <a:r>
              <a:rPr lang="en-US" sz="2400" dirty="0" smtClean="0"/>
              <a:t>data: re: </a:t>
            </a:r>
            <a:r>
              <a:rPr lang="en-US" sz="2400" dirty="0"/>
              <a:t>target species, reporting reliability, gear changes, management changes (e.g. quotas, closed areas), not include recreationally caught fish……..,  but it is the primary data one uses.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1206193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8200"/>
          </a:xfrm>
        </p:spPr>
        <p:txBody>
          <a:bodyPr/>
          <a:lstStyle/>
          <a:p>
            <a:r>
              <a:rPr lang="en-US" sz="3200" b="1" dirty="0" smtClean="0"/>
              <a:t>HMS Pelagic Habitat Modeling </a:t>
            </a:r>
            <a:br>
              <a:rPr lang="en-US" sz="3200" b="1" dirty="0" smtClean="0"/>
            </a:br>
            <a:r>
              <a:rPr lang="en-US" sz="3200" b="1" dirty="0" smtClean="0"/>
              <a:t>North Atlantic Ocean</a:t>
            </a:r>
            <a:endParaRPr lang="en-US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14401"/>
            <a:ext cx="9144000" cy="2438399"/>
          </a:xfrm>
        </p:spPr>
        <p:txBody>
          <a:bodyPr>
            <a:normAutofit fontScale="55000" lnSpcReduction="20000"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Mesoscale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smtClean="0">
                <a:solidFill>
                  <a:schemeClr val="tx1"/>
                </a:solidFill>
                <a:sym typeface="Wingdings"/>
              </a:rPr>
              <a:t>to basin-scale changes in circulation, productivity and food webs have been shown to exert significant effects on multiple trophic levels</a:t>
            </a:r>
          </a:p>
          <a:p>
            <a:r>
              <a:rPr lang="en-US" dirty="0" smtClean="0">
                <a:solidFill>
                  <a:schemeClr val="tx1"/>
                </a:solidFill>
                <a:sym typeface="Wingdings"/>
              </a:rPr>
              <a:t>However, exact mechanisms and key variables not always clear</a:t>
            </a:r>
          </a:p>
          <a:p>
            <a:r>
              <a:rPr lang="en-US" dirty="0" smtClean="0">
                <a:solidFill>
                  <a:schemeClr val="tx1"/>
                </a:solidFill>
                <a:sym typeface="Wingdings"/>
              </a:rPr>
              <a:t>One approach: instead of investigating one or more environmental variables separately, define multivariate habitats and track variability and change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  <a:sym typeface="Wingdings"/>
              </a:rPr>
              <a:t>“Dynamic biomes” (Matthew Oliver &amp;  Andrew Irwin, 2008) </a:t>
            </a:r>
            <a:r>
              <a:rPr lang="en-US" sz="2500" dirty="0" smtClean="0">
                <a:solidFill>
                  <a:schemeClr val="tx2"/>
                </a:solidFill>
                <a:sym typeface="Wingdings"/>
              </a:rPr>
              <a:t>– NASA Funded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  <a:sym typeface="Wingdings"/>
              </a:rPr>
              <a:t>“Seascapes” (Maria </a:t>
            </a:r>
            <a:r>
              <a:rPr lang="en-US" dirty="0" err="1" smtClean="0">
                <a:solidFill>
                  <a:schemeClr val="tx1"/>
                </a:solidFill>
                <a:sym typeface="Wingdings"/>
              </a:rPr>
              <a:t>Kavanaugh</a:t>
            </a:r>
            <a:r>
              <a:rPr lang="en-US" dirty="0" smtClean="0">
                <a:solidFill>
                  <a:schemeClr val="tx1"/>
                </a:solidFill>
                <a:sym typeface="Wingdings"/>
              </a:rPr>
              <a:t> et al., 2014</a:t>
            </a:r>
            <a:r>
              <a:rPr lang="en-US" dirty="0">
                <a:solidFill>
                  <a:srgbClr val="CCECFF"/>
                </a:solidFill>
                <a:sym typeface="Wingdings"/>
              </a:rPr>
              <a:t>) </a:t>
            </a:r>
            <a:r>
              <a:rPr lang="en-US" sz="2500" dirty="0">
                <a:solidFill>
                  <a:srgbClr val="CCECFF"/>
                </a:solidFill>
                <a:sym typeface="Wingdings"/>
              </a:rPr>
              <a:t>– NASA </a:t>
            </a:r>
            <a:r>
              <a:rPr lang="en-US" sz="2500" dirty="0" smtClean="0">
                <a:solidFill>
                  <a:srgbClr val="CCECFF"/>
                </a:solidFill>
                <a:sym typeface="Wingdings"/>
              </a:rPr>
              <a:t>Funded</a:t>
            </a:r>
            <a:endParaRPr lang="en-US" dirty="0" smtClean="0">
              <a:solidFill>
                <a:srgbClr val="CCECFF"/>
              </a:solidFill>
              <a:sym typeface="Wingdings"/>
            </a:endParaRPr>
          </a:p>
          <a:p>
            <a:r>
              <a:rPr lang="en-US" dirty="0" smtClean="0">
                <a:solidFill>
                  <a:schemeClr val="tx1"/>
                </a:solidFill>
                <a:sym typeface="Wingdings"/>
              </a:rPr>
              <a:t>We aimed to extend these methods to define discrete pelagic habitats in the North Atlantic based on HMS + examine variability on multi-decadal timescales </a:t>
            </a:r>
            <a:endParaRPr lang="en-US" dirty="0" smtClean="0">
              <a:solidFill>
                <a:schemeClr val="tx1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377" y="3914802"/>
            <a:ext cx="4510177" cy="2943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-152400" y="3500735"/>
            <a:ext cx="4876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/>
              <a:t>Pacific seascapes based on satellite-derived SST, </a:t>
            </a:r>
            <a:r>
              <a:rPr lang="en-US" sz="1200" b="1" dirty="0" err="1" smtClean="0"/>
              <a:t>chl</a:t>
            </a:r>
            <a:r>
              <a:rPr lang="en-US" sz="1200" b="1" dirty="0" smtClean="0"/>
              <a:t> and PAR </a:t>
            </a:r>
          </a:p>
          <a:p>
            <a:pPr algn="ctr"/>
            <a:r>
              <a:rPr lang="en-US" sz="1200" b="1" dirty="0" smtClean="0"/>
              <a:t>(</a:t>
            </a:r>
            <a:r>
              <a:rPr lang="en-US" sz="1200" b="1" dirty="0" err="1" smtClean="0"/>
              <a:t>Kavanaugh</a:t>
            </a:r>
            <a:r>
              <a:rPr lang="en-US" sz="1200" b="1" dirty="0" smtClean="0"/>
              <a:t> et al., 2014)</a:t>
            </a:r>
            <a:endParaRPr lang="en-US" sz="12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383"/>
          <a:stretch/>
        </p:blipFill>
        <p:spPr bwMode="auto">
          <a:xfrm>
            <a:off x="5334000" y="3962401"/>
            <a:ext cx="3435574" cy="2895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495800" y="3505200"/>
            <a:ext cx="4876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/>
              <a:t>Global dynamic biomes from satellite-derived ocean color products (Oliver &amp; Irwin, 2008)</a:t>
            </a:r>
            <a:endParaRPr 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13392205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04800"/>
            <a:ext cx="8229600" cy="685800"/>
          </a:xfrm>
        </p:spPr>
        <p:txBody>
          <a:bodyPr/>
          <a:lstStyle/>
          <a:p>
            <a:r>
              <a:rPr lang="en-US" sz="3200" dirty="0" smtClean="0"/>
              <a:t>NASA PROJECT HIGHLIGHTS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990600"/>
            <a:ext cx="8610600" cy="5105400"/>
          </a:xfrm>
        </p:spPr>
        <p:txBody>
          <a:bodyPr/>
          <a:lstStyle/>
          <a:p>
            <a:pPr marL="0" indent="0">
              <a:buNone/>
            </a:pPr>
            <a:r>
              <a:rPr lang="en-US" sz="2800" dirty="0" smtClean="0">
                <a:solidFill>
                  <a:srgbClr val="CCECFF"/>
                </a:solidFill>
                <a:effectLst>
                  <a:outerShdw blurRad="38100" dist="38100" dir="2700000" algn="tl">
                    <a:schemeClr val="accent4">
                      <a:lumMod val="10000"/>
                    </a:schemeClr>
                  </a:outerShdw>
                </a:effectLst>
              </a:rPr>
              <a:t>Management And Conservation Of Atlantic Bluefin Tuna (</a:t>
            </a:r>
            <a:r>
              <a:rPr lang="en-US" sz="2800" i="1" dirty="0" smtClean="0">
                <a:solidFill>
                  <a:srgbClr val="CCECFF"/>
                </a:solidFill>
                <a:effectLst>
                  <a:outerShdw blurRad="38100" dist="38100" dir="2700000" algn="tl">
                    <a:schemeClr val="accent4">
                      <a:lumMod val="10000"/>
                    </a:schemeClr>
                  </a:outerShdw>
                </a:effectLst>
              </a:rPr>
              <a:t>Thunnus  Thynnus</a:t>
            </a:r>
            <a:r>
              <a:rPr lang="en-US" sz="2800" dirty="0" smtClean="0">
                <a:solidFill>
                  <a:srgbClr val="CCECFF"/>
                </a:solidFill>
                <a:effectLst>
                  <a:outerShdw blurRad="38100" dist="38100" dir="2700000" algn="tl">
                    <a:schemeClr val="accent4">
                      <a:lumMod val="10000"/>
                    </a:schemeClr>
                  </a:outerShdw>
                </a:effectLst>
              </a:rPr>
              <a:t>) And Other Highly Migratory Fish In The Gulf Of Mexico Under IPCC Climate Change Scenarios: A Study Using</a:t>
            </a:r>
            <a:r>
              <a:rPr lang="en-US" sz="2800" i="1" dirty="0" smtClean="0">
                <a:solidFill>
                  <a:srgbClr val="CCECFF"/>
                </a:solidFill>
                <a:effectLst>
                  <a:outerShdw blurRad="38100" dist="38100" dir="2700000" algn="tl">
                    <a:schemeClr val="accent4">
                      <a:lumMod val="10000"/>
                    </a:schemeClr>
                  </a:outerShdw>
                </a:effectLst>
              </a:rPr>
              <a:t> </a:t>
            </a:r>
            <a:r>
              <a:rPr lang="en-US" sz="2800" dirty="0" smtClean="0">
                <a:solidFill>
                  <a:srgbClr val="CCECFF"/>
                </a:solidFill>
                <a:effectLst>
                  <a:outerShdw blurRad="38100" dist="38100" dir="2700000" algn="tl">
                    <a:schemeClr val="accent4">
                      <a:lumMod val="10000"/>
                    </a:schemeClr>
                  </a:outerShdw>
                </a:effectLst>
              </a:rPr>
              <a:t>Regional Climate And Habitat Models.</a:t>
            </a:r>
          </a:p>
          <a:p>
            <a:pPr lvl="1"/>
            <a:r>
              <a:rPr lang="en-US" sz="1800" dirty="0" smtClean="0">
                <a:solidFill>
                  <a:schemeClr val="tx1"/>
                </a:solidFill>
                <a:effectLst>
                  <a:outerShdw blurRad="38100" dist="38100" dir="2700000" algn="tl">
                    <a:schemeClr val="accent4">
                      <a:lumMod val="10000"/>
                    </a:schemeClr>
                  </a:outerShdw>
                </a:effectLst>
              </a:rPr>
              <a:t>PI: M. A. Roffer – ROFFS™</a:t>
            </a:r>
          </a:p>
          <a:p>
            <a:pPr lvl="1"/>
            <a:r>
              <a:rPr lang="en-US" sz="1800" dirty="0" smtClean="0">
                <a:solidFill>
                  <a:schemeClr val="tx1"/>
                </a:solidFill>
                <a:effectLst>
                  <a:outerShdw blurRad="38100" dist="38100" dir="2700000" algn="tl">
                    <a:schemeClr val="accent4">
                      <a:lumMod val="10000"/>
                    </a:schemeClr>
                  </a:outerShdw>
                </a:effectLst>
              </a:rPr>
              <a:t>Co-I: J.T. Lamkin (NOAA), F.E. Muller-Karger (USF), S-K Lee (UM CIMAS), B.A. </a:t>
            </a:r>
            <a:r>
              <a:rPr lang="en-US" sz="1800" dirty="0">
                <a:solidFill>
                  <a:schemeClr val="tx1"/>
                </a:solidFill>
                <a:effectLst>
                  <a:outerShdw blurRad="38100" dist="38100" dir="2700000" algn="tl">
                    <a:schemeClr val="accent4">
                      <a:lumMod val="10000"/>
                    </a:schemeClr>
                  </a:outerShdw>
                </a:effectLst>
              </a:rPr>
              <a:t>Muhling (UM CIMAS), </a:t>
            </a:r>
            <a:r>
              <a:rPr lang="en-US" sz="1800" dirty="0" smtClean="0">
                <a:solidFill>
                  <a:schemeClr val="tx1"/>
                </a:solidFill>
                <a:effectLst>
                  <a:outerShdw blurRad="38100" dist="38100" dir="2700000" algn="tl">
                    <a:schemeClr val="accent4">
                      <a:lumMod val="10000"/>
                    </a:schemeClr>
                  </a:outerShdw>
                </a:effectLst>
              </a:rPr>
              <a:t>G.J. Goni (NOAA)</a:t>
            </a:r>
          </a:p>
          <a:p>
            <a:pPr lvl="1"/>
            <a:r>
              <a:rPr lang="en-US" sz="1600" dirty="0" smtClean="0">
                <a:solidFill>
                  <a:srgbClr val="CCECFF"/>
                </a:solidFill>
                <a:effectLst>
                  <a:outerShdw blurRad="38100" dist="38100" dir="2700000" algn="tl">
                    <a:schemeClr val="accent4">
                      <a:lumMod val="10000"/>
                    </a:schemeClr>
                  </a:outerShdw>
                </a:effectLst>
              </a:rPr>
              <a:t>Other Investigator:  Y. Liu (UM CIMAS), M.A. Upton, (ROFFS™) &amp; G. Gawlikowski (ROFFS™</a:t>
            </a:r>
            <a:r>
              <a:rPr lang="en-US" sz="1600" dirty="0">
                <a:solidFill>
                  <a:srgbClr val="CCECFF"/>
                </a:solidFill>
                <a:effectLst>
                  <a:outerShdw blurRad="38100" dist="38100" dir="2700000" algn="tl">
                    <a:schemeClr val="accent4">
                      <a:lumMod val="10000"/>
                    </a:schemeClr>
                  </a:outerShdw>
                </a:effectLst>
              </a:rPr>
              <a:t>), G.W. Ingram (NOAA</a:t>
            </a:r>
            <a:r>
              <a:rPr lang="en-US" sz="1600" dirty="0" smtClean="0">
                <a:solidFill>
                  <a:srgbClr val="CCECFF"/>
                </a:solidFill>
                <a:effectLst>
                  <a:outerShdw blurRad="38100" dist="38100" dir="2700000" algn="tl">
                    <a:schemeClr val="accent4">
                      <a:lumMod val="10000"/>
                    </a:schemeClr>
                  </a:outerShdw>
                </a:effectLst>
              </a:rPr>
              <a:t>)</a:t>
            </a:r>
          </a:p>
          <a:p>
            <a:pPr lvl="1"/>
            <a:r>
              <a:rPr lang="en-US" sz="1600" dirty="0" smtClean="0">
                <a:solidFill>
                  <a:srgbClr val="CCECFF"/>
                </a:solidFill>
                <a:effectLst>
                  <a:outerShdw blurRad="38100" dist="38100" dir="2700000" algn="tl">
                    <a:schemeClr val="accent4">
                      <a:lumMod val="10000"/>
                    </a:schemeClr>
                  </a:outerShdw>
                </a:effectLst>
              </a:rPr>
              <a:t>Other collaborators added: W. Nero (NOAA), J. Franks (USM), J. Quattro (USC)</a:t>
            </a:r>
          </a:p>
          <a:p>
            <a:pPr marL="914400" lvl="2" indent="0">
              <a:buNone/>
            </a:pPr>
            <a:r>
              <a:rPr lang="en-US" sz="1600" dirty="0" smtClean="0">
                <a:solidFill>
                  <a:srgbClr val="CCECFF"/>
                </a:solidFill>
                <a:effectLst>
                  <a:outerShdw blurRad="38100" dist="38100" dir="2700000" algn="tl">
                    <a:schemeClr val="accent4">
                      <a:lumMod val="10000"/>
                    </a:schemeClr>
                  </a:outerShdw>
                </a:effectLst>
              </a:rPr>
              <a:t> D. Enfield (NOAA), John F. Walter (NOAA), A. Bakun (UM RSMAS), K. </a:t>
            </a:r>
            <a:r>
              <a:rPr lang="en-US" sz="1600" dirty="0">
                <a:solidFill>
                  <a:srgbClr val="CCECFF"/>
                </a:solidFill>
                <a:effectLst>
                  <a:outerShdw blurRad="38100" dist="38100" dir="2700000" algn="tl">
                    <a:schemeClr val="accent4">
                      <a:lumMod val="10000"/>
                    </a:schemeClr>
                  </a:outerShdw>
                </a:effectLst>
              </a:rPr>
              <a:t>Ramirez (</a:t>
            </a:r>
            <a:r>
              <a:rPr lang="en-US" sz="1600" dirty="0" smtClean="0">
                <a:solidFill>
                  <a:srgbClr val="CCECFF"/>
                </a:solidFill>
                <a:effectLst>
                  <a:outerShdw blurRad="38100" dist="38100" dir="2700000" algn="tl">
                    <a:schemeClr val="accent4">
                      <a:lumMod val="10000"/>
                    </a:schemeClr>
                  </a:outerShdw>
                </a:effectLst>
              </a:rPr>
              <a:t>INAPESCA), F. Alemany (IEO), A. Garcia (IEO)</a:t>
            </a:r>
            <a:r>
              <a:rPr lang="en-US" sz="1600" dirty="0">
                <a:solidFill>
                  <a:srgbClr val="CCECFF"/>
                </a:solidFill>
                <a:effectLst>
                  <a:outerShdw blurRad="38100" dist="38100" dir="2700000" algn="tl">
                    <a:schemeClr val="accent4">
                      <a:lumMod val="10000"/>
                    </a:schemeClr>
                  </a:outerShdw>
                </a:effectLst>
              </a:rPr>
              <a:t> </a:t>
            </a:r>
            <a:r>
              <a:rPr lang="en-US" sz="1600" dirty="0" smtClean="0">
                <a:solidFill>
                  <a:srgbClr val="CCECFF"/>
                </a:solidFill>
                <a:effectLst>
                  <a:outerShdw blurRad="38100" dist="38100" dir="2700000" algn="tl">
                    <a:schemeClr val="accent4">
                      <a:lumMod val="10000"/>
                    </a:schemeClr>
                  </a:outerShdw>
                </a:effectLst>
              </a:rPr>
              <a:t>. . </a:t>
            </a:r>
            <a:r>
              <a:rPr lang="en-US" sz="1600" dirty="0">
                <a:solidFill>
                  <a:srgbClr val="CCECFF"/>
                </a:solidFill>
                <a:effectLst>
                  <a:outerShdw blurRad="38100" dist="38100" dir="2700000" algn="tl">
                    <a:schemeClr val="accent4">
                      <a:lumMod val="10000"/>
                    </a:schemeClr>
                  </a:outerShdw>
                </a:effectLst>
              </a:rPr>
              <a:t>a</a:t>
            </a:r>
            <a:r>
              <a:rPr lang="en-US" sz="1600" dirty="0" smtClean="0">
                <a:solidFill>
                  <a:srgbClr val="CCECFF"/>
                </a:solidFill>
                <a:effectLst>
                  <a:outerShdw blurRad="38100" dist="38100" dir="2700000" algn="tl">
                    <a:schemeClr val="accent4">
                      <a:lumMod val="10000"/>
                    </a:schemeClr>
                  </a:outerShdw>
                </a:effectLst>
              </a:rPr>
              <a:t>nd growing</a:t>
            </a:r>
          </a:p>
          <a:p>
            <a:pPr lvl="1"/>
            <a:r>
              <a:rPr lang="en-US" sz="1600" dirty="0" smtClean="0">
                <a:solidFill>
                  <a:srgbClr val="CCECFF"/>
                </a:solidFill>
                <a:effectLst>
                  <a:outerShdw blurRad="38100" dist="38100" dir="2700000" algn="tl">
                    <a:schemeClr val="accent4">
                      <a:lumMod val="10000"/>
                    </a:schemeClr>
                  </a:outerShdw>
                </a:effectLst>
                <a:cs typeface="ＭＳ Ｐゴシック" charset="-128"/>
              </a:rPr>
              <a:t> Start date September 06, 2011 –  End date  September 05, 2015</a:t>
            </a:r>
          </a:p>
          <a:p>
            <a:pPr lvl="1">
              <a:buNone/>
            </a:pPr>
            <a:endParaRPr lang="en-US" sz="1600" dirty="0" smtClean="0">
              <a:solidFill>
                <a:srgbClr val="CCECFF"/>
              </a:solidFill>
              <a:effectLst>
                <a:outerShdw blurRad="38100" dist="38100" dir="2700000" algn="tl">
                  <a:schemeClr val="accent4">
                    <a:lumMod val="10000"/>
                  </a:schemeClr>
                </a:outerShdw>
              </a:effectLst>
              <a:ea typeface="ＭＳ Ｐゴシック" charset="-128"/>
              <a:cs typeface="ＭＳ Ｐゴシック" charset="-128"/>
            </a:endParaRPr>
          </a:p>
          <a:p>
            <a:pPr>
              <a:buNone/>
            </a:pPr>
            <a:endParaRPr lang="en-US" sz="1600" dirty="0" smtClean="0"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  <a:ea typeface="ＭＳ Ｐゴシック" charset="-128"/>
              <a:cs typeface="ＭＳ Ｐゴシック" charset="-128"/>
            </a:endParaRPr>
          </a:p>
          <a:p>
            <a:pPr lvl="1">
              <a:buNone/>
            </a:pPr>
            <a:endParaRPr lang="en-US" sz="1600" dirty="0" smtClean="0"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  <a:ea typeface="ＭＳ Ｐゴシック" charset="-128"/>
              <a:cs typeface="ＭＳ Ｐゴシック" charset="-128"/>
            </a:endParaRPr>
          </a:p>
          <a:p>
            <a:pPr>
              <a:buNone/>
            </a:pPr>
            <a:endParaRPr lang="en-US" sz="1600" dirty="0" smtClean="0"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  <a:ea typeface="ＭＳ Ｐゴシック" charset="-128"/>
              <a:cs typeface="ＭＳ Ｐゴシック" charset="-12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00200" y="6096000"/>
            <a:ext cx="6553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Multi-sector and multi-disciplinary partnership, </a:t>
            </a:r>
          </a:p>
          <a:p>
            <a:r>
              <a:rPr lang="en-US" sz="1800" dirty="0" smtClean="0"/>
              <a:t>including government fishery scientists and managers </a:t>
            </a:r>
            <a:endParaRPr lang="en-US" sz="1800" dirty="0" smtClean="0">
              <a:effectLst>
                <a:outerShdw blurRad="38100" dist="38100" dir="2700000" algn="tl">
                  <a:srgbClr val="FFFFFF"/>
                </a:outerShdw>
              </a:effectLst>
              <a:ea typeface="ＭＳ Ｐゴシック" charset="-128"/>
              <a:cs typeface="ＭＳ Ｐゴシック" charset="-128"/>
            </a:endParaRPr>
          </a:p>
          <a:p>
            <a:endParaRPr lang="en-US" sz="1800" dirty="0"/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8269"/>
            <a:ext cx="990600" cy="10044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848600" y="5947706"/>
            <a:ext cx="1219200" cy="8987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97211" y="6600"/>
            <a:ext cx="1946789" cy="9900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8200"/>
          </a:xfrm>
        </p:spPr>
        <p:txBody>
          <a:bodyPr/>
          <a:lstStyle/>
          <a:p>
            <a:r>
              <a:rPr lang="en-US" sz="3600" b="1" dirty="0" smtClean="0"/>
              <a:t>Methods: MOM-TOPAZ</a:t>
            </a:r>
            <a:endParaRPr lang="en-US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473" y="685800"/>
            <a:ext cx="8991600" cy="5211763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Yanyun Liu and Sang-Ki Lee (see poster and paper)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MOM4.1 with TOPAZ biogeochemical model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Temperature</a:t>
            </a:r>
            <a:r>
              <a:rPr lang="en-US" dirty="0" smtClean="0">
                <a:solidFill>
                  <a:schemeClr val="tx1"/>
                </a:solidFill>
              </a:rPr>
              <a:t> and </a:t>
            </a:r>
            <a:r>
              <a:rPr lang="en-US" dirty="0" smtClean="0">
                <a:solidFill>
                  <a:srgbClr val="FFFF00"/>
                </a:solidFill>
              </a:rPr>
              <a:t>salinity</a:t>
            </a:r>
            <a:r>
              <a:rPr lang="en-US" dirty="0" smtClean="0">
                <a:solidFill>
                  <a:schemeClr val="tx1"/>
                </a:solidFill>
              </a:rPr>
              <a:t> fields initialized from WOA, integrated for 500 years using CORE2 surface flux fields.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After 500 years of spin-up, integrated for 1948-2009 using real-time surface flux fields.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Environmental variables output at 1°x1° resolution by year and season:</a:t>
            </a:r>
          </a:p>
          <a:p>
            <a:pPr lvl="1"/>
            <a:r>
              <a:rPr lang="en-US" dirty="0" smtClean="0">
                <a:solidFill>
                  <a:srgbClr val="FFFF00"/>
                </a:solidFill>
              </a:rPr>
              <a:t>Surface temperature</a:t>
            </a:r>
          </a:p>
          <a:p>
            <a:pPr lvl="1"/>
            <a:r>
              <a:rPr lang="en-US" dirty="0" smtClean="0">
                <a:solidFill>
                  <a:srgbClr val="FFFF00"/>
                </a:solidFill>
              </a:rPr>
              <a:t>Temperature at 100m depth</a:t>
            </a:r>
          </a:p>
          <a:p>
            <a:pPr lvl="2"/>
            <a:r>
              <a:rPr lang="en-US" dirty="0" smtClean="0">
                <a:solidFill>
                  <a:srgbClr val="FFFF00"/>
                </a:solidFill>
              </a:rPr>
              <a:t>Used to calc. temp. difference between surface and 100m</a:t>
            </a:r>
          </a:p>
          <a:p>
            <a:pPr lvl="1"/>
            <a:r>
              <a:rPr lang="en-US" dirty="0" smtClean="0">
                <a:solidFill>
                  <a:srgbClr val="FFFF00"/>
                </a:solidFill>
              </a:rPr>
              <a:t>Current magnitude (m/s)</a:t>
            </a:r>
          </a:p>
          <a:p>
            <a:pPr lvl="1"/>
            <a:r>
              <a:rPr lang="en-US" dirty="0" smtClean="0">
                <a:solidFill>
                  <a:srgbClr val="FFFF00"/>
                </a:solidFill>
              </a:rPr>
              <a:t>Oxygen at 100m depth (mg/L)</a:t>
            </a:r>
          </a:p>
          <a:p>
            <a:pPr lvl="1"/>
            <a:r>
              <a:rPr lang="en-US" dirty="0" smtClean="0">
                <a:solidFill>
                  <a:srgbClr val="FFFF00"/>
                </a:solidFill>
              </a:rPr>
              <a:t>Surface chlorophyll (mg/m</a:t>
            </a:r>
            <a:r>
              <a:rPr lang="en-US" baseline="30000" dirty="0" smtClean="0">
                <a:solidFill>
                  <a:srgbClr val="FFFF00"/>
                </a:solidFill>
              </a:rPr>
              <a:t>3</a:t>
            </a:r>
            <a:r>
              <a:rPr lang="en-US" dirty="0" smtClean="0">
                <a:solidFill>
                  <a:srgbClr val="FFFF00"/>
                </a:solidFill>
              </a:rPr>
              <a:t>)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We chose variables shown previously to be important to the physiology and habitat preference of our HMS pelagic fishes</a:t>
            </a:r>
          </a:p>
        </p:txBody>
      </p:sp>
    </p:spTree>
    <p:extLst>
      <p:ext uri="{BB962C8B-B14F-4D97-AF65-F5344CB8AC3E}">
        <p14:creationId xmlns:p14="http://schemas.microsoft.com/office/powerpoint/2010/main" val="8227365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6739055" y="1135082"/>
            <a:ext cx="2404947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Temperatures increase with latitude, but not uniformly</a:t>
            </a:r>
          </a:p>
          <a:p>
            <a:endParaRPr lang="en-US" sz="1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Colder at depth more anoxic off Africa: upwelling</a:t>
            </a:r>
          </a:p>
          <a:p>
            <a:endParaRPr lang="en-US" sz="1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Current magnitude shows major currents</a:t>
            </a:r>
          </a:p>
          <a:p>
            <a:endParaRPr lang="en-US" sz="1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Chlorophyll higher off northeast US, north of 40°N, and off west Africa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6781801" y="152400"/>
            <a:ext cx="2362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FF00"/>
                </a:solidFill>
              </a:rPr>
              <a:t>Environmental Variables: </a:t>
            </a:r>
            <a:r>
              <a:rPr lang="en-US" sz="2000" b="1" smtClean="0">
                <a:solidFill>
                  <a:srgbClr val="FFFF00"/>
                </a:solidFill>
              </a:rPr>
              <a:t>50 year annual </a:t>
            </a:r>
            <a:r>
              <a:rPr lang="en-US" sz="2000" b="1" dirty="0" smtClean="0">
                <a:solidFill>
                  <a:srgbClr val="FFFF00"/>
                </a:solidFill>
              </a:rPr>
              <a:t>means</a:t>
            </a:r>
            <a:endParaRPr lang="en-US" sz="2000" b="1" dirty="0">
              <a:solidFill>
                <a:srgbClr val="FFFF00"/>
              </a:solidFill>
            </a:endParaRPr>
          </a:p>
        </p:txBody>
      </p:sp>
      <p:cxnSp>
        <p:nvCxnSpPr>
          <p:cNvPr id="24" name="Straight Arrow Connector 23"/>
          <p:cNvCxnSpPr/>
          <p:nvPr/>
        </p:nvCxnSpPr>
        <p:spPr>
          <a:xfrm>
            <a:off x="7250984" y="5567065"/>
            <a:ext cx="516202" cy="0"/>
          </a:xfrm>
          <a:prstGeom prst="straightConnector1">
            <a:avLst/>
          </a:prstGeom>
          <a:ln w="28575">
            <a:solidFill>
              <a:srgbClr val="7030A0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7086600" y="5638800"/>
            <a:ext cx="17645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/>
              <a:t>Schematic of major current systems</a:t>
            </a:r>
            <a:endParaRPr lang="en-US" sz="1200" b="1" dirty="0"/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16" y="152400"/>
            <a:ext cx="6723888" cy="6519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3303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8200"/>
          </a:xfrm>
        </p:spPr>
        <p:txBody>
          <a:bodyPr/>
          <a:lstStyle/>
          <a:p>
            <a:r>
              <a:rPr lang="en-US" b="1" dirty="0" smtClean="0"/>
              <a:t>Methods: Habitat Definition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914401"/>
            <a:ext cx="8991600" cy="838199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n-US" sz="2400" dirty="0" smtClean="0">
                <a:solidFill>
                  <a:srgbClr val="FFFFFF"/>
                </a:solidFill>
              </a:rPr>
              <a:t>Characteristics of each latitude/longitude point in space and time defined in terms of environmental variables.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52400" y="1828800"/>
            <a:ext cx="8915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FFFF"/>
                </a:solidFill>
              </a:rPr>
              <a:t>Ward clustering (</a:t>
            </a:r>
            <a:r>
              <a:rPr lang="en-US" sz="2400" dirty="0" err="1">
                <a:solidFill>
                  <a:srgbClr val="FFFFFF"/>
                </a:solidFill>
              </a:rPr>
              <a:t>Matlab</a:t>
            </a:r>
            <a:r>
              <a:rPr lang="en-US" sz="2400" dirty="0">
                <a:solidFill>
                  <a:srgbClr val="FFFFFF"/>
                </a:solidFill>
              </a:rPr>
              <a:t>) used to define 15 pelagic habitats in terms of environmental </a:t>
            </a:r>
            <a:r>
              <a:rPr lang="en-US" sz="2400" dirty="0" smtClean="0">
                <a:solidFill>
                  <a:srgbClr val="FFFFFF"/>
                </a:solidFill>
              </a:rPr>
              <a:t>characteristics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2400" y="2743200"/>
            <a:ext cx="8991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solidFill>
                  <a:srgbClr val="FFFFFF"/>
                </a:solidFill>
              </a:rPr>
              <a:t>Spatial extent </a:t>
            </a:r>
            <a:r>
              <a:rPr lang="en-US" sz="2400" dirty="0">
                <a:solidFill>
                  <a:srgbClr val="FFFFFF"/>
                </a:solidFill>
              </a:rPr>
              <a:t>(km</a:t>
            </a:r>
            <a:r>
              <a:rPr lang="en-US" sz="2400" baseline="30000" dirty="0">
                <a:solidFill>
                  <a:srgbClr val="FFFFFF"/>
                </a:solidFill>
              </a:rPr>
              <a:t>2</a:t>
            </a:r>
            <a:r>
              <a:rPr lang="en-US" sz="2400" dirty="0">
                <a:solidFill>
                  <a:srgbClr val="FFFFFF"/>
                </a:solidFill>
              </a:rPr>
              <a:t>) of each habitat calculated by year and season in ArcGIS, as well as </a:t>
            </a:r>
            <a:r>
              <a:rPr lang="en-US" sz="2400" i="1" dirty="0">
                <a:solidFill>
                  <a:srgbClr val="FFFFFF"/>
                </a:solidFill>
              </a:rPr>
              <a:t>mean latitude.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52400" y="3657600"/>
            <a:ext cx="8991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FFFF"/>
                </a:solidFill>
              </a:rPr>
              <a:t>Used ordination techniques (PCO) to highlight habitats which varied</a:t>
            </a:r>
            <a:r>
              <a:rPr lang="en-US" sz="2400" dirty="0"/>
              <a:t> </a:t>
            </a:r>
            <a:r>
              <a:rPr lang="en-US" sz="2400" dirty="0">
                <a:solidFill>
                  <a:srgbClr val="00B050"/>
                </a:solidFill>
              </a:rPr>
              <a:t>synchronously</a:t>
            </a:r>
            <a:r>
              <a:rPr lang="en-US" sz="2400" dirty="0"/>
              <a:t> </a:t>
            </a:r>
            <a:r>
              <a:rPr lang="en-US" sz="2400" dirty="0">
                <a:solidFill>
                  <a:srgbClr val="FFFFFF"/>
                </a:solidFill>
              </a:rPr>
              <a:t>through time, or </a:t>
            </a:r>
            <a:r>
              <a:rPr lang="en-US" sz="2400" dirty="0">
                <a:solidFill>
                  <a:srgbClr val="C00000"/>
                </a:solidFill>
              </a:rPr>
              <a:t>inversely</a:t>
            </a:r>
            <a:r>
              <a:rPr lang="en-US" sz="2400" dirty="0" smtClean="0">
                <a:solidFill>
                  <a:srgbClr val="C00000"/>
                </a:solidFill>
              </a:rPr>
              <a:t>.</a:t>
            </a:r>
            <a:endParaRPr lang="en-US" sz="2400" dirty="0">
              <a:solidFill>
                <a:srgbClr val="C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2400" y="4648200"/>
            <a:ext cx="8991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FFFF"/>
                </a:solidFill>
              </a:rPr>
              <a:t>PCO also used to highlight years which were very similar, or different, to each </a:t>
            </a:r>
            <a:r>
              <a:rPr lang="en-US" sz="2400" dirty="0" smtClean="0">
                <a:solidFill>
                  <a:srgbClr val="FFFFFF"/>
                </a:solidFill>
              </a:rPr>
              <a:t>other</a:t>
            </a:r>
            <a:endParaRPr lang="en-US" sz="2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73775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828800" y="6400800"/>
            <a:ext cx="55835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dirty="0" smtClean="0">
                <a:solidFill>
                  <a:schemeClr val="accent5">
                    <a:lumMod val="10000"/>
                  </a:schemeClr>
                </a:solidFill>
              </a:rPr>
              <a:t>Reminder that this is derived from commercial </a:t>
            </a:r>
            <a:r>
              <a:rPr lang="en-US" sz="1600" b="0" dirty="0" err="1" smtClean="0">
                <a:solidFill>
                  <a:schemeClr val="accent5">
                    <a:lumMod val="10000"/>
                  </a:schemeClr>
                </a:solidFill>
              </a:rPr>
              <a:t>longline</a:t>
            </a:r>
            <a:r>
              <a:rPr lang="en-US" sz="1600" b="0" dirty="0" smtClean="0">
                <a:solidFill>
                  <a:schemeClr val="accent5">
                    <a:lumMod val="10000"/>
                  </a:schemeClr>
                </a:solidFill>
              </a:rPr>
              <a:t> data</a:t>
            </a:r>
            <a:endParaRPr lang="en-US" sz="1600" b="0" dirty="0">
              <a:solidFill>
                <a:schemeClr val="accent5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58659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1400" y="0"/>
            <a:ext cx="7340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3235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524000"/>
            <a:ext cx="8240486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8232094" y="3990201"/>
            <a:ext cx="703622" cy="2654070"/>
            <a:chOff x="8232094" y="2999601"/>
            <a:chExt cx="703622" cy="2654070"/>
          </a:xfrm>
        </p:grpSpPr>
        <p:pic>
          <p:nvPicPr>
            <p:cNvPr id="2051" name="Picture 3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12" t="1158" r="87818" b="3633"/>
            <a:stretch/>
          </p:blipFill>
          <p:spPr bwMode="auto">
            <a:xfrm>
              <a:off x="8232094" y="3200400"/>
              <a:ext cx="262180" cy="23944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>
              <a:off x="8458200" y="3191256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/>
                <a:t>1</a:t>
              </a:r>
              <a:endParaRPr lang="en-US" sz="1200" b="1" dirty="0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8458200" y="5376672"/>
              <a:ext cx="34176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/>
                <a:t>15</a:t>
              </a:r>
              <a:endParaRPr lang="en-US" sz="1200" b="1" dirty="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8458200" y="3347357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/>
                <a:t>2</a:t>
              </a:r>
              <a:endParaRPr lang="en-US" sz="1200" b="1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8458200" y="3503458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/>
                <a:t>3</a:t>
              </a:r>
              <a:endParaRPr lang="en-US" sz="1200" b="1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8458200" y="3659559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/>
                <a:t>4</a:t>
              </a:r>
              <a:endParaRPr lang="en-US" sz="1200" b="1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8458200" y="3815660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/>
                <a:t>5</a:t>
              </a:r>
              <a:endParaRPr lang="en-US" sz="1200" b="1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8458200" y="3971761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/>
                <a:t>6</a:t>
              </a:r>
              <a:endParaRPr lang="en-US" sz="1200" b="1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8458200" y="4127862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/>
                <a:t>7</a:t>
              </a:r>
              <a:endParaRPr lang="en-US" sz="1200" b="1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8458200" y="4283963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/>
                <a:t>8</a:t>
              </a:r>
              <a:endParaRPr lang="en-US" sz="1200" b="1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8458200" y="4440064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/>
                <a:t>9</a:t>
              </a:r>
              <a:endParaRPr lang="en-US" sz="1200" b="1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8458200" y="4596165"/>
              <a:ext cx="34176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/>
                <a:t>10</a:t>
              </a:r>
              <a:endParaRPr lang="en-US" sz="1200" b="1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8458200" y="4752266"/>
              <a:ext cx="34176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/>
                <a:t>11</a:t>
              </a:r>
              <a:endParaRPr lang="en-US" sz="1200" b="1" dirty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8458200" y="4908367"/>
              <a:ext cx="34176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/>
                <a:t>12</a:t>
              </a:r>
              <a:endParaRPr lang="en-US" sz="1200" b="1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8458200" y="5064468"/>
              <a:ext cx="34176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/>
                <a:t>13</a:t>
              </a:r>
              <a:endParaRPr lang="en-US" sz="1200" b="1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8458200" y="5220569"/>
              <a:ext cx="34176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/>
                <a:t>14</a:t>
              </a:r>
              <a:endParaRPr lang="en-US" sz="1200" b="1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8305800" y="2999601"/>
              <a:ext cx="62991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/>
                <a:t>Cluster</a:t>
              </a:r>
              <a:endParaRPr lang="en-US" sz="1200" b="1" dirty="0"/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18662" y="446782"/>
            <a:ext cx="91253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Clusters structured by latitude, but note effects of Gulf Stream, upwelling off Africa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Gulf Stream results in tilt of northern habitats towards NE Atlantic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Habitats often move </a:t>
            </a:r>
            <a:r>
              <a:rPr lang="en-US" sz="1600" dirty="0" err="1" smtClean="0"/>
              <a:t>poleward</a:t>
            </a:r>
            <a:r>
              <a:rPr lang="en-US" sz="1600" dirty="0" smtClean="0"/>
              <a:t> during summer, or are replaced by others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124200" y="0"/>
            <a:ext cx="333156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FF00"/>
                </a:solidFill>
              </a:rPr>
              <a:t>Habitat Clusters</a:t>
            </a:r>
            <a:endParaRPr lang="en-US" sz="32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61176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-48399" y="0"/>
            <a:ext cx="7211199" cy="6858000"/>
            <a:chOff x="-48399" y="0"/>
            <a:chExt cx="7211199" cy="6858000"/>
          </a:xfrm>
        </p:grpSpPr>
        <p:pic>
          <p:nvPicPr>
            <p:cNvPr id="5122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055" y="0"/>
              <a:ext cx="6960745" cy="6858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 rot="16200000">
              <a:off x="-342005" y="3410415"/>
              <a:ext cx="86421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/>
                <a:t>Area (km</a:t>
              </a:r>
              <a:r>
                <a:rPr lang="en-US" sz="1200" b="1" baseline="30000" dirty="0" smtClean="0"/>
                <a:t>2</a:t>
              </a:r>
              <a:r>
                <a:rPr lang="en-US" sz="1200" b="1" dirty="0" smtClean="0"/>
                <a:t>)</a:t>
              </a:r>
              <a:endParaRPr lang="en-US" sz="1200" b="1" dirty="0"/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7086600" y="0"/>
            <a:ext cx="18902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FF00"/>
                </a:solidFill>
              </a:rPr>
              <a:t>Spatial Extent</a:t>
            </a:r>
            <a:endParaRPr lang="en-US" sz="2000" b="1" dirty="0">
              <a:solidFill>
                <a:srgbClr val="FFFF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960745" y="457200"/>
            <a:ext cx="2183256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Substantial inter-annual variability in habitat extents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Some show decadal-scale variability (5,6,15),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S</a:t>
            </a:r>
            <a:r>
              <a:rPr lang="en-US" sz="2000" dirty="0" smtClean="0"/>
              <a:t>ome more inter-annual noise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6129348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9785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487740"/>
            <a:ext cx="914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Picked two years with high dissimilarity from PCO ordination: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Summer 1963 and 1983; Winter </a:t>
            </a:r>
            <a:r>
              <a:rPr lang="en-US" sz="1600" dirty="0"/>
              <a:t>1970 </a:t>
            </a:r>
            <a:r>
              <a:rPr lang="en-US" sz="1600" dirty="0" smtClean="0"/>
              <a:t>and 2000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During summer, 1963 has much higher extent of #15 (upwelling), less  #14 (warm, low chlorophyll)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During winter, 1970 has more # 2 (cold), less #4 (warm, low chlorophyll)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Next step: what’s driving (or correlated with) this variability?</a:t>
            </a:r>
            <a:endParaRPr lang="en-US" sz="1600" dirty="0"/>
          </a:p>
        </p:txBody>
      </p:sp>
      <p:grpSp>
        <p:nvGrpSpPr>
          <p:cNvPr id="3" name="Group 2"/>
          <p:cNvGrpSpPr/>
          <p:nvPr/>
        </p:nvGrpSpPr>
        <p:grpSpPr>
          <a:xfrm>
            <a:off x="0" y="2257248"/>
            <a:ext cx="6981825" cy="4600752"/>
            <a:chOff x="0" y="0"/>
            <a:chExt cx="6981825" cy="4600752"/>
          </a:xfrm>
        </p:grpSpPr>
        <p:pic>
          <p:nvPicPr>
            <p:cNvPr id="4100" name="Picture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252044" cy="21010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7" name="Group 6"/>
            <p:cNvGrpSpPr/>
            <p:nvPr/>
          </p:nvGrpSpPr>
          <p:grpSpPr>
            <a:xfrm>
              <a:off x="6278203" y="1946682"/>
              <a:ext cx="703622" cy="2654070"/>
              <a:chOff x="8232094" y="2999601"/>
              <a:chExt cx="703622" cy="2654070"/>
            </a:xfrm>
          </p:grpSpPr>
          <p:pic>
            <p:nvPicPr>
              <p:cNvPr id="8" name="Picture 3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12" t="1158" r="87818" b="3633"/>
              <a:stretch/>
            </p:blipFill>
            <p:spPr bwMode="auto">
              <a:xfrm>
                <a:off x="8232094" y="3200400"/>
                <a:ext cx="262180" cy="239448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9" name="TextBox 8"/>
              <p:cNvSpPr txBox="1"/>
              <p:nvPr/>
            </p:nvSpPr>
            <p:spPr>
              <a:xfrm>
                <a:off x="8458200" y="3191256"/>
                <a:ext cx="26321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b="1" dirty="0" smtClean="0"/>
                  <a:t>1</a:t>
                </a:r>
                <a:endParaRPr lang="en-US" sz="1200" b="1" dirty="0"/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8458200" y="5376672"/>
                <a:ext cx="34176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b="1" dirty="0" smtClean="0"/>
                  <a:t>15</a:t>
                </a:r>
                <a:endParaRPr lang="en-US" sz="1200" b="1" dirty="0"/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8458200" y="3347357"/>
                <a:ext cx="26321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b="1" dirty="0" smtClean="0"/>
                  <a:t>2</a:t>
                </a:r>
                <a:endParaRPr lang="en-US" sz="1200" b="1" dirty="0"/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8458200" y="3503458"/>
                <a:ext cx="26321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b="1" dirty="0" smtClean="0"/>
                  <a:t>3</a:t>
                </a:r>
                <a:endParaRPr lang="en-US" sz="1200" b="1" dirty="0"/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8458200" y="3659559"/>
                <a:ext cx="26321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b="1" dirty="0" smtClean="0"/>
                  <a:t>4</a:t>
                </a:r>
                <a:endParaRPr lang="en-US" sz="1200" b="1" dirty="0"/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8458200" y="3815660"/>
                <a:ext cx="26321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b="1" dirty="0" smtClean="0"/>
                  <a:t>5</a:t>
                </a:r>
                <a:endParaRPr lang="en-US" sz="1200" b="1" dirty="0"/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8458200" y="3971761"/>
                <a:ext cx="26321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b="1" dirty="0" smtClean="0"/>
                  <a:t>6</a:t>
                </a:r>
                <a:endParaRPr lang="en-US" sz="1200" b="1" dirty="0"/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8458200" y="4127862"/>
                <a:ext cx="26321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b="1" dirty="0" smtClean="0"/>
                  <a:t>7</a:t>
                </a:r>
                <a:endParaRPr lang="en-US" sz="1200" b="1" dirty="0"/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8458200" y="4283963"/>
                <a:ext cx="26321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b="1" dirty="0" smtClean="0"/>
                  <a:t>8</a:t>
                </a:r>
                <a:endParaRPr lang="en-US" sz="1200" b="1" dirty="0"/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8458200" y="4440064"/>
                <a:ext cx="26321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b="1" dirty="0" smtClean="0"/>
                  <a:t>9</a:t>
                </a:r>
                <a:endParaRPr lang="en-US" sz="1200" b="1" dirty="0"/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8458200" y="4596165"/>
                <a:ext cx="34176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b="1" dirty="0" smtClean="0"/>
                  <a:t>10</a:t>
                </a:r>
                <a:endParaRPr lang="en-US" sz="1200" b="1" dirty="0"/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8458200" y="4752266"/>
                <a:ext cx="34176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b="1" dirty="0" smtClean="0"/>
                  <a:t>11</a:t>
                </a:r>
                <a:endParaRPr lang="en-US" sz="1200" b="1" dirty="0"/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8458200" y="4908367"/>
                <a:ext cx="34176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b="1" dirty="0" smtClean="0"/>
                  <a:t>12</a:t>
                </a:r>
                <a:endParaRPr lang="en-US" sz="1200" b="1" dirty="0"/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8458200" y="5064468"/>
                <a:ext cx="34176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b="1" dirty="0" smtClean="0"/>
                  <a:t>13</a:t>
                </a:r>
                <a:endParaRPr lang="en-US" sz="1200" b="1" dirty="0"/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8458200" y="5220569"/>
                <a:ext cx="34176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b="1" dirty="0" smtClean="0"/>
                  <a:t>14</a:t>
                </a:r>
                <a:endParaRPr lang="en-US" sz="1200" b="1" dirty="0"/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8305800" y="2999601"/>
                <a:ext cx="62991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b="1" dirty="0" smtClean="0"/>
                  <a:t>Cluster</a:t>
                </a:r>
                <a:endParaRPr lang="en-US" sz="1200" b="1" dirty="0"/>
              </a:p>
            </p:txBody>
          </p:sp>
        </p:grpSp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" y="2215570"/>
              <a:ext cx="6252044" cy="21753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5" name="TextBox 24"/>
          <p:cNvSpPr txBox="1"/>
          <p:nvPr/>
        </p:nvSpPr>
        <p:spPr>
          <a:xfrm>
            <a:off x="3295742" y="-18190"/>
            <a:ext cx="25198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Dissimilar years</a:t>
            </a:r>
            <a:endParaRPr lang="en-US" sz="2800" b="1" dirty="0"/>
          </a:p>
        </p:txBody>
      </p:sp>
      <p:grpSp>
        <p:nvGrpSpPr>
          <p:cNvPr id="5" name="Group 4"/>
          <p:cNvGrpSpPr/>
          <p:nvPr/>
        </p:nvGrpSpPr>
        <p:grpSpPr>
          <a:xfrm>
            <a:off x="1371600" y="3505200"/>
            <a:ext cx="4648200" cy="890385"/>
            <a:chOff x="1371600" y="3352800"/>
            <a:chExt cx="4648200" cy="890385"/>
          </a:xfrm>
        </p:grpSpPr>
        <p:sp>
          <p:nvSpPr>
            <p:cNvPr id="4" name="Oval 3"/>
            <p:cNvSpPr/>
            <p:nvPr/>
          </p:nvSpPr>
          <p:spPr>
            <a:xfrm>
              <a:off x="1371600" y="3352800"/>
              <a:ext cx="1600200" cy="890385"/>
            </a:xfrm>
            <a:prstGeom prst="ellipse">
              <a:avLst/>
            </a:prstGeom>
            <a:no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/>
            <p:cNvSpPr/>
            <p:nvPr/>
          </p:nvSpPr>
          <p:spPr>
            <a:xfrm>
              <a:off x="4419600" y="3352800"/>
              <a:ext cx="1600200" cy="890385"/>
            </a:xfrm>
            <a:prstGeom prst="ellipse">
              <a:avLst/>
            </a:prstGeom>
            <a:no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990600" y="4931549"/>
            <a:ext cx="4648200" cy="890385"/>
            <a:chOff x="990600" y="4779149"/>
            <a:chExt cx="4648200" cy="890385"/>
          </a:xfrm>
        </p:grpSpPr>
        <p:sp>
          <p:nvSpPr>
            <p:cNvPr id="28" name="Oval 27"/>
            <p:cNvSpPr/>
            <p:nvPr/>
          </p:nvSpPr>
          <p:spPr>
            <a:xfrm>
              <a:off x="990600" y="4779149"/>
              <a:ext cx="1600200" cy="890385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4038600" y="4779149"/>
              <a:ext cx="1600200" cy="890385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0080354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Always Thinking </a:t>
            </a:r>
            <a:r>
              <a:rPr lang="en-US" dirty="0"/>
              <a:t>A</a:t>
            </a:r>
            <a:r>
              <a:rPr lang="en-US" dirty="0" smtClean="0"/>
              <a:t>bout Transition &amp; Outreach 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00201"/>
            <a:ext cx="8610600" cy="259080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>
                <a:solidFill>
                  <a:schemeClr val="tx1"/>
                </a:solidFill>
              </a:rPr>
              <a:t>Our </a:t>
            </a:r>
            <a:r>
              <a:rPr lang="en-US" dirty="0" smtClean="0">
                <a:solidFill>
                  <a:schemeClr val="tx2"/>
                </a:solidFill>
              </a:rPr>
              <a:t>partners </a:t>
            </a:r>
            <a:r>
              <a:rPr lang="en-US" dirty="0" smtClean="0">
                <a:solidFill>
                  <a:schemeClr val="tx1"/>
                </a:solidFill>
              </a:rPr>
              <a:t>at NOAA are routinely using satellite data and habitat modeling for their research and management decisions.</a:t>
            </a:r>
          </a:p>
          <a:p>
            <a:pPr marL="0" indent="0">
              <a:buNone/>
            </a:pPr>
            <a:endParaRPr lang="en-US" sz="18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tx1"/>
                </a:solidFill>
              </a:rPr>
              <a:t>Others in and outside of NOAA are starting to use this too.</a:t>
            </a:r>
            <a:endParaRPr lang="en-US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tx1"/>
                </a:solidFill>
              </a:rPr>
              <a:t>	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4724400"/>
            <a:ext cx="2438400" cy="1617456"/>
          </a:xfrm>
          <a:prstGeom prst="rect">
            <a:avLst/>
          </a:prstGeom>
        </p:spPr>
      </p:pic>
      <p:pic>
        <p:nvPicPr>
          <p:cNvPr id="6" name="Picture 5" descr="39_806-g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" y="20320"/>
            <a:ext cx="1275080" cy="127508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4572000"/>
            <a:ext cx="2563907" cy="1981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1"/>
            <a:ext cx="8229600" cy="457199"/>
          </a:xfrm>
        </p:spPr>
        <p:txBody>
          <a:bodyPr/>
          <a:lstStyle/>
          <a:p>
            <a:r>
              <a:rPr lang="en-US" dirty="0" smtClean="0"/>
              <a:t>NASA Applications Research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534400" cy="3124200"/>
          </a:xfrm>
        </p:spPr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Focuses on </a:t>
            </a:r>
            <a:r>
              <a:rPr lang="en-US" dirty="0" smtClean="0">
                <a:solidFill>
                  <a:srgbClr val="FFFF00"/>
                </a:solidFill>
              </a:rPr>
              <a:t>enhancing the management </a:t>
            </a:r>
            <a:r>
              <a:rPr lang="en-US" dirty="0" smtClean="0">
                <a:solidFill>
                  <a:srgbClr val="FFFFFF"/>
                </a:solidFill>
              </a:rPr>
              <a:t>of Atlantic bluefin tuna (</a:t>
            </a:r>
            <a:r>
              <a:rPr lang="en-US" i="1" dirty="0" smtClean="0">
                <a:solidFill>
                  <a:srgbClr val="FFFFFF"/>
                </a:solidFill>
              </a:rPr>
              <a:t>Thunnus thynnus</a:t>
            </a:r>
            <a:r>
              <a:rPr lang="en-US" dirty="0" smtClean="0">
                <a:solidFill>
                  <a:srgbClr val="FFFFFF"/>
                </a:solidFill>
              </a:rPr>
              <a:t>) and other highly migratory tunas and billfishes in the Gulf of Mexico and surrounding waters considering climate change.</a:t>
            </a:r>
          </a:p>
          <a:p>
            <a:pPr lvl="1"/>
            <a:r>
              <a:rPr lang="en-US" sz="2800" dirty="0">
                <a:solidFill>
                  <a:srgbClr val="FFFFFF"/>
                </a:solidFill>
              </a:rPr>
              <a:t>U</a:t>
            </a:r>
            <a:r>
              <a:rPr lang="en-US" sz="2800" dirty="0" smtClean="0">
                <a:solidFill>
                  <a:srgbClr val="FFFFFF"/>
                </a:solidFill>
              </a:rPr>
              <a:t>sing data with differing scales.</a:t>
            </a:r>
          </a:p>
          <a:p>
            <a:pPr lvl="2"/>
            <a:r>
              <a:rPr lang="en-US" sz="2400" dirty="0" smtClean="0">
                <a:solidFill>
                  <a:srgbClr val="CCFFCC"/>
                </a:solidFill>
              </a:rPr>
              <a:t>MM’s to M’s to KM’s to 1000’s KM scales</a:t>
            </a:r>
          </a:p>
          <a:p>
            <a:pPr lvl="2"/>
            <a:r>
              <a:rPr lang="en-US" sz="2400" dirty="0" smtClean="0">
                <a:solidFill>
                  <a:srgbClr val="CCFFCC"/>
                </a:solidFill>
              </a:rPr>
              <a:t>Hourly to daily to 100 year time scales</a:t>
            </a:r>
          </a:p>
          <a:p>
            <a:pPr lvl="1"/>
            <a:r>
              <a:rPr lang="en-US" sz="2800" dirty="0" smtClean="0">
                <a:solidFill>
                  <a:srgbClr val="FFFFFF"/>
                </a:solidFill>
              </a:rPr>
              <a:t>Transition the routine use of satellite data</a:t>
            </a:r>
          </a:p>
          <a:p>
            <a:pPr>
              <a:buNone/>
            </a:pPr>
            <a:r>
              <a:rPr lang="en-US" dirty="0" smtClean="0">
                <a:solidFill>
                  <a:srgbClr val="FFFFFF"/>
                </a:solidFill>
              </a:rPr>
              <a:t> 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5" name="Content Placeholder 3" descr="16Bluefintuna_600x306.jpg"/>
          <p:cNvPicPr>
            <a:picLocks noChangeAspect="1"/>
          </p:cNvPicPr>
          <p:nvPr/>
        </p:nvPicPr>
        <p:blipFill>
          <a:blip r:embed="rId2"/>
          <a:srcRect t="-3975" b="-3975"/>
          <a:stretch>
            <a:fillRect/>
          </a:stretch>
        </p:blipFill>
        <p:spPr bwMode="black">
          <a:xfrm>
            <a:off x="7239000" y="5867400"/>
            <a:ext cx="1905000" cy="1008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5" descr="gu1101_157_bft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4648200"/>
            <a:ext cx="1315226" cy="8763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/>
              <a:t>Transition and Outreach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>
                <a:solidFill>
                  <a:schemeClr val="tx1"/>
                </a:solidFill>
              </a:rPr>
              <a:t>Expanded Our Research</a:t>
            </a:r>
            <a:br>
              <a:rPr lang="en-US" dirty="0" smtClean="0">
                <a:solidFill>
                  <a:schemeClr val="tx1"/>
                </a:solidFill>
              </a:rPr>
            </a:b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66800"/>
            <a:ext cx="8610600" cy="4114800"/>
          </a:xfrm>
        </p:spPr>
        <p:txBody>
          <a:bodyPr/>
          <a:lstStyle/>
          <a:p>
            <a:pPr>
              <a:buFont typeface="Lucida Grande"/>
              <a:buChar char="+"/>
            </a:pPr>
            <a:r>
              <a:rPr lang="en-US" sz="24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International collaborations</a:t>
            </a:r>
          </a:p>
          <a:p>
            <a:pPr marL="457200" lvl="1" indent="0">
              <a:buNone/>
            </a:pPr>
            <a:r>
              <a:rPr lang="en-US" sz="20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1° Mexico and Spain; 2° Japan</a:t>
            </a:r>
          </a:p>
          <a:p>
            <a:pPr>
              <a:buFont typeface="Lucida Grande"/>
              <a:buChar char="+"/>
            </a:pPr>
            <a:r>
              <a:rPr lang="en-US" sz="24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Found other spawning areas not previously reported</a:t>
            </a:r>
          </a:p>
          <a:p>
            <a:pPr>
              <a:buFont typeface="Lucida Grande"/>
              <a:buChar char="+"/>
            </a:pPr>
            <a:r>
              <a:rPr lang="en-US" sz="24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Use of genetics for egg and larvae ID</a:t>
            </a:r>
          </a:p>
          <a:p>
            <a:pPr>
              <a:buFont typeface="Lucida Grande"/>
              <a:buChar char="+"/>
            </a:pPr>
            <a:r>
              <a:rPr lang="en-US" sz="24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Evaluation of circulation models for climate work</a:t>
            </a:r>
          </a:p>
          <a:p>
            <a:pPr>
              <a:buFont typeface="Lucida Grande"/>
              <a:buChar char="+"/>
            </a:pPr>
            <a:r>
              <a:rPr lang="en-US" sz="24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Expanded to other resources </a:t>
            </a:r>
            <a:r>
              <a:rPr lang="en-US" sz="18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(reef fish, tarpon, bonefish, coral)</a:t>
            </a:r>
          </a:p>
          <a:p>
            <a:pPr>
              <a:buFont typeface="Lucida Grande"/>
              <a:buChar char="+"/>
            </a:pPr>
            <a:r>
              <a:rPr lang="en-US" sz="24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Expanded to other ecosystem issues</a:t>
            </a:r>
          </a:p>
          <a:p>
            <a:pPr lvl="1"/>
            <a:r>
              <a:rPr lang="en-US" sz="18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Issues related to </a:t>
            </a:r>
            <a:r>
              <a:rPr lang="en-US" sz="18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</a:t>
            </a:r>
            <a:r>
              <a:rPr lang="en-US" sz="18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arval survival &amp; recruitment </a:t>
            </a:r>
          </a:p>
          <a:p>
            <a:pPr lvl="2"/>
            <a:r>
              <a:rPr lang="en-US" sz="18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Food, growth and age issues -&gt; revised growth curve</a:t>
            </a:r>
          </a:p>
          <a:p>
            <a:pPr lvl="1"/>
            <a:r>
              <a:rPr lang="en-US" sz="18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</a:t>
            </a:r>
            <a:r>
              <a:rPr lang="en-US" sz="18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il impacts (British Petroleum Deepwater Horizon)</a:t>
            </a:r>
          </a:p>
          <a:p>
            <a:endParaRPr lang="en-US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0093" y="4905894"/>
            <a:ext cx="2563907" cy="198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323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533399"/>
          </a:xfrm>
        </p:spPr>
        <p:txBody>
          <a:bodyPr/>
          <a:lstStyle/>
          <a:p>
            <a:r>
              <a:rPr lang="en-US" sz="4000" dirty="0" smtClean="0"/>
              <a:t>Other Publications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14400"/>
            <a:ext cx="8229600" cy="5029200"/>
          </a:xfrm>
        </p:spPr>
        <p:txBody>
          <a:bodyPr/>
          <a:lstStyle/>
          <a:p>
            <a:pPr>
              <a:buFont typeface="+mj-lt"/>
              <a:buAutoNum type="arabicPeriod"/>
            </a:pPr>
            <a:r>
              <a:rPr lang="en-AU" sz="1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Muhling</a:t>
            </a:r>
            <a:r>
              <a:rPr lang="en-AU" sz="1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B.A., Lee, S-K, Lamkin, J.T. (2011) Predicting the effects of climate change on bluefin tuna (</a:t>
            </a:r>
            <a:r>
              <a:rPr lang="en-AU" sz="140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Thunnus thynnus</a:t>
            </a:r>
            <a:r>
              <a:rPr lang="en-AU" sz="1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spawning habitat in the Gulf of Mexico. </a:t>
            </a:r>
            <a:r>
              <a:rPr lang="en-AU" sz="140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ICES Journal of Marine Science</a:t>
            </a:r>
            <a:r>
              <a:rPr lang="en-AU" sz="1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68: 1051-1062. </a:t>
            </a:r>
            <a:endParaRPr lang="en-US" sz="14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Font typeface="+mj-lt"/>
              <a:buAutoNum type="arabicPeriod"/>
            </a:pPr>
            <a:r>
              <a:rPr lang="en-AU" sz="1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Muhling</a:t>
            </a:r>
            <a:r>
              <a:rPr lang="en-AU" sz="1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B.A., Roffer, M.A., Lamkin, J.T., Ingram, G.W. Jr., Upton, M.A., Gawlikowski, G., Muller-Karger, F., Habtes, S., Richards, W.J. (2012) </a:t>
            </a:r>
            <a:r>
              <a:rPr lang="en-US" sz="1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Overlap between Atlantic blueﬁn tuna spawning grounds and observed Deepwater Horizon surface oil in the northern Gulf of Mexico. Marine Pollution Bulletin, doi:10.1016/j.marpolbul.</a:t>
            </a:r>
            <a:r>
              <a:rPr lang="en-US" sz="1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2012.01.034.</a:t>
            </a:r>
          </a:p>
          <a:p>
            <a:pPr>
              <a:buFont typeface="+mj-lt"/>
              <a:buAutoNum type="arabicPeriod"/>
            </a:pPr>
            <a:r>
              <a:rPr lang="en-US" sz="1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Liu Y., S.-K. Lee, B. A. Muhling, J. T. Lamkin and D.B. Enfield, 2012: Significant reduction of the Loop Current in the 21st century and its impact on the Gulf of Mexico. J. Geophys. Res., 117, C05039, doi:10.1029/2011JC007555</a:t>
            </a:r>
          </a:p>
          <a:p>
            <a:pPr>
              <a:buFont typeface="+mj-lt"/>
              <a:buAutoNum type="arabicPeriod"/>
            </a:pPr>
            <a:r>
              <a:rPr lang="en-US" sz="1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Muhling</a:t>
            </a:r>
            <a:r>
              <a:rPr lang="en-US" sz="1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B.A., P. Reglero, L. Ciannelli, D. Alvarez-Berastegui, F. Alemany, J.T. Lamkin, and M. A. Roffer. 2013. A comparison between environmental characteristics of larval bluefin tuna (Thunnus thynnus) habitat in the Gulf of Mexico and western Mediterranean Sea. Marine Prog. Ser. 486:257-276</a:t>
            </a:r>
            <a:r>
              <a:rPr lang="en-US" sz="1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>
              <a:buFont typeface="+mj-lt"/>
              <a:buAutoNum type="arabicPeriod"/>
            </a:pPr>
            <a:r>
              <a:rPr lang="en-US" sz="1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Muller-Karger, F.; Roffer, M.; Walker, N.; Oliver, M.; Schofield, O.; Abbott, M.; Graber, H.; Leben, R.; Goni, G., 2013. "Satellite Remote Sensing in Support of an Integrated Ocean Observing System," Geoscience and Remote Sensing Magazine, IEEE , 1 (4):8-18, 2013 doi: 10.1109/MGRS.</a:t>
            </a:r>
            <a:r>
              <a:rPr lang="en-US" sz="1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2013.2289656</a:t>
            </a:r>
          </a:p>
          <a:p>
            <a:pPr>
              <a:buFont typeface="+mj-lt"/>
              <a:buAutoNum type="arabicPeriod"/>
            </a:pPr>
            <a:r>
              <a:rPr lang="en-US" sz="1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Hooidonk, R.V., J.A. Maynard, Y. Liu, and S.K. Lee. 2015. Downscaled projections of Caribbean coral bleaching than can inform conservation planning. Global Change Biol. Doi: 10.1111/gcb.12901</a:t>
            </a:r>
            <a:endParaRPr lang="en-US" sz="14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sz="1400" b="0" dirty="0">
              <a:solidFill>
                <a:srgbClr val="FFFF00"/>
              </a:solidFill>
              <a:effectLst/>
            </a:endParaRPr>
          </a:p>
          <a:p>
            <a:endParaRPr lang="en-US" sz="1400" dirty="0"/>
          </a:p>
          <a:p>
            <a:endParaRPr lang="en-US" sz="1200" dirty="0" smtClean="0"/>
          </a:p>
          <a:p>
            <a:endParaRPr lang="en-US" sz="1200" dirty="0"/>
          </a:p>
          <a:p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6111002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057400"/>
            <a:ext cx="8229600" cy="1139825"/>
          </a:xfrm>
        </p:spPr>
        <p:txBody>
          <a:bodyPr/>
          <a:lstStyle/>
          <a:p>
            <a:r>
              <a:rPr lang="en-US" sz="3600" dirty="0" smtClean="0"/>
              <a:t>Thanks to NASA &amp; Woody for allowing me to be a 10 year member of the NASA Biodiversity and Ecosystem Forecasting Team as a PI</a:t>
            </a:r>
            <a:r>
              <a:rPr lang="en-US" sz="3600" dirty="0"/>
              <a:t> </a:t>
            </a:r>
            <a:r>
              <a:rPr lang="en-US" sz="3600" dirty="0" smtClean="0"/>
              <a:t>on three major projects</a:t>
            </a:r>
            <a:endParaRPr lang="en-US" sz="3600" dirty="0"/>
          </a:p>
        </p:txBody>
      </p:sp>
      <p:sp>
        <p:nvSpPr>
          <p:cNvPr id="4" name="TextBox 3"/>
          <p:cNvSpPr txBox="1"/>
          <p:nvPr/>
        </p:nvSpPr>
        <p:spPr>
          <a:xfrm>
            <a:off x="2438400" y="4876800"/>
            <a:ext cx="441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Questions 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89467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4250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76200" y="76200"/>
            <a:ext cx="8229600" cy="761999"/>
          </a:xfrm>
        </p:spPr>
        <p:txBody>
          <a:bodyPr/>
          <a:lstStyle/>
          <a:p>
            <a:r>
              <a:rPr lang="en-US" dirty="0"/>
              <a:t>Charismatic </a:t>
            </a:r>
            <a:r>
              <a:rPr lang="en-US" dirty="0" smtClean="0"/>
              <a:t>Mega Fauna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838200"/>
            <a:ext cx="8229600" cy="4683125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sz="2400" dirty="0" smtClean="0">
                <a:solidFill>
                  <a:schemeClr val="tx2"/>
                </a:solidFill>
              </a:rPr>
              <a:t>Atlantic bluefin tuna (Thunnus thynnus)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>
                <a:solidFill>
                  <a:schemeClr val="tx2"/>
                </a:solidFill>
              </a:rPr>
              <a:t>Atlantic blue marlin (</a:t>
            </a:r>
            <a:r>
              <a:rPr lang="en-US" sz="2400" i="1" dirty="0" smtClean="0">
                <a:solidFill>
                  <a:schemeClr val="tx2"/>
                </a:solidFill>
              </a:rPr>
              <a:t>Makaira nigricans</a:t>
            </a:r>
            <a:r>
              <a:rPr lang="en-US" sz="2400" dirty="0" smtClean="0">
                <a:solidFill>
                  <a:schemeClr val="tx2"/>
                </a:solidFill>
              </a:rPr>
              <a:t>),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>
                <a:solidFill>
                  <a:schemeClr val="tx2"/>
                </a:solidFill>
              </a:rPr>
              <a:t>Atlantic sailfish (</a:t>
            </a:r>
            <a:r>
              <a:rPr lang="en-US" sz="2400" i="1" dirty="0" smtClean="0">
                <a:solidFill>
                  <a:schemeClr val="tx2"/>
                </a:solidFill>
              </a:rPr>
              <a:t>Istiophorus platypterus</a:t>
            </a:r>
            <a:r>
              <a:rPr lang="en-US" sz="2400" dirty="0" smtClean="0">
                <a:solidFill>
                  <a:schemeClr val="tx2"/>
                </a:solidFill>
              </a:rPr>
              <a:t>),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>
                <a:solidFill>
                  <a:schemeClr val="tx2"/>
                </a:solidFill>
              </a:rPr>
              <a:t>Atlantic white marlin (</a:t>
            </a:r>
            <a:r>
              <a:rPr lang="en-US" sz="2400" i="1" dirty="0" smtClean="0">
                <a:solidFill>
                  <a:schemeClr val="tx2"/>
                </a:solidFill>
              </a:rPr>
              <a:t>Tetrapturus albidus</a:t>
            </a:r>
            <a:r>
              <a:rPr lang="en-US" sz="2400" dirty="0" smtClean="0">
                <a:solidFill>
                  <a:schemeClr val="tx2"/>
                </a:solidFill>
              </a:rPr>
              <a:t>),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>
                <a:solidFill>
                  <a:schemeClr val="tx2"/>
                </a:solidFill>
              </a:rPr>
              <a:t>B</a:t>
            </a:r>
            <a:r>
              <a:rPr lang="en-US" sz="2400" dirty="0" smtClean="0">
                <a:solidFill>
                  <a:schemeClr val="tx2"/>
                </a:solidFill>
              </a:rPr>
              <a:t>lackfin tuna (</a:t>
            </a:r>
            <a:r>
              <a:rPr lang="en-US" sz="2400" i="1" dirty="0" smtClean="0">
                <a:solidFill>
                  <a:schemeClr val="tx2"/>
                </a:solidFill>
              </a:rPr>
              <a:t>Thunnus atlanticus</a:t>
            </a:r>
            <a:r>
              <a:rPr lang="en-US" sz="2400" dirty="0" smtClean="0">
                <a:solidFill>
                  <a:schemeClr val="tx2"/>
                </a:solidFill>
              </a:rPr>
              <a:t>),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>
                <a:solidFill>
                  <a:schemeClr val="tx2"/>
                </a:solidFill>
              </a:rPr>
              <a:t>B</a:t>
            </a:r>
            <a:r>
              <a:rPr lang="en-US" sz="2400" dirty="0" smtClean="0">
                <a:solidFill>
                  <a:schemeClr val="tx2"/>
                </a:solidFill>
              </a:rPr>
              <a:t>ullet mackerel (</a:t>
            </a:r>
            <a:r>
              <a:rPr lang="en-US" sz="2400" i="1" dirty="0" smtClean="0">
                <a:solidFill>
                  <a:schemeClr val="tx2"/>
                </a:solidFill>
              </a:rPr>
              <a:t>Auxis rochei</a:t>
            </a:r>
            <a:r>
              <a:rPr lang="en-US" sz="2400" dirty="0" smtClean="0">
                <a:solidFill>
                  <a:schemeClr val="tx2"/>
                </a:solidFill>
              </a:rPr>
              <a:t>),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>
                <a:solidFill>
                  <a:schemeClr val="tx2"/>
                </a:solidFill>
              </a:rPr>
              <a:t>F</a:t>
            </a:r>
            <a:r>
              <a:rPr lang="en-US" sz="2400" dirty="0" smtClean="0">
                <a:solidFill>
                  <a:schemeClr val="tx2"/>
                </a:solidFill>
              </a:rPr>
              <a:t>rigate mackerel (</a:t>
            </a:r>
            <a:r>
              <a:rPr lang="en-US" sz="2400" i="1" dirty="0" smtClean="0">
                <a:solidFill>
                  <a:schemeClr val="tx2"/>
                </a:solidFill>
              </a:rPr>
              <a:t>Auxis thazzard</a:t>
            </a:r>
            <a:r>
              <a:rPr lang="en-US" sz="2400" dirty="0" smtClean="0">
                <a:solidFill>
                  <a:schemeClr val="tx2"/>
                </a:solidFill>
              </a:rPr>
              <a:t>),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>
                <a:solidFill>
                  <a:schemeClr val="tx2"/>
                </a:solidFill>
              </a:rPr>
              <a:t>L</a:t>
            </a:r>
            <a:r>
              <a:rPr lang="en-US" sz="2400" dirty="0" smtClean="0">
                <a:solidFill>
                  <a:schemeClr val="tx2"/>
                </a:solidFill>
              </a:rPr>
              <a:t>ongbill spearfish (</a:t>
            </a:r>
            <a:r>
              <a:rPr lang="en-US" sz="2400" i="1" dirty="0" smtClean="0">
                <a:solidFill>
                  <a:schemeClr val="tx2"/>
                </a:solidFill>
              </a:rPr>
              <a:t>Tetrapturus pfluegeri</a:t>
            </a:r>
            <a:r>
              <a:rPr lang="en-US" sz="2400" dirty="0" smtClean="0">
                <a:solidFill>
                  <a:schemeClr val="tx2"/>
                </a:solidFill>
              </a:rPr>
              <a:t>),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>
                <a:solidFill>
                  <a:schemeClr val="tx2"/>
                </a:solidFill>
              </a:rPr>
              <a:t>S</a:t>
            </a:r>
            <a:r>
              <a:rPr lang="en-US" sz="2400" dirty="0" smtClean="0">
                <a:solidFill>
                  <a:schemeClr val="tx2"/>
                </a:solidFill>
              </a:rPr>
              <a:t>wordfish (</a:t>
            </a:r>
            <a:r>
              <a:rPr lang="en-US" sz="2400" i="1" dirty="0" smtClean="0">
                <a:solidFill>
                  <a:schemeClr val="tx2"/>
                </a:solidFill>
              </a:rPr>
              <a:t>Xiphias gladius</a:t>
            </a:r>
            <a:r>
              <a:rPr lang="en-US" sz="2400" dirty="0" smtClean="0">
                <a:solidFill>
                  <a:schemeClr val="tx2"/>
                </a:solidFill>
              </a:rPr>
              <a:t>),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>
                <a:solidFill>
                  <a:schemeClr val="tx2"/>
                </a:solidFill>
              </a:rPr>
              <a:t>Y</a:t>
            </a:r>
            <a:r>
              <a:rPr lang="en-US" sz="2400" dirty="0" smtClean="0">
                <a:solidFill>
                  <a:schemeClr val="tx2"/>
                </a:solidFill>
              </a:rPr>
              <a:t>ellowfin tuna (</a:t>
            </a:r>
            <a:r>
              <a:rPr lang="en-US" sz="2400" i="1" dirty="0" smtClean="0">
                <a:solidFill>
                  <a:schemeClr val="tx2"/>
                </a:solidFill>
              </a:rPr>
              <a:t>Thunnus albacares</a:t>
            </a:r>
            <a:r>
              <a:rPr lang="en-US" sz="2400" dirty="0" smtClean="0">
                <a:solidFill>
                  <a:schemeClr val="tx2"/>
                </a:solidFill>
              </a:rPr>
              <a:t>)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>
                <a:solidFill>
                  <a:schemeClr val="tx2"/>
                </a:solidFill>
              </a:rPr>
              <a:t>Skipjack tuna  (Katsuwonis pelamis) </a:t>
            </a:r>
            <a:endParaRPr lang="en-US" sz="2400" dirty="0">
              <a:solidFill>
                <a:schemeClr val="tx2"/>
              </a:solidFill>
            </a:endParaRPr>
          </a:p>
        </p:txBody>
      </p:sp>
      <p:pic>
        <p:nvPicPr>
          <p:cNvPr id="5" name="Picture 4" descr="katsuwonus pelami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8800" y="5791200"/>
            <a:ext cx="1744579" cy="736600"/>
          </a:xfrm>
          <a:prstGeom prst="rect">
            <a:avLst/>
          </a:prstGeom>
        </p:spPr>
      </p:pic>
      <p:pic>
        <p:nvPicPr>
          <p:cNvPr id="6" name="Picture 5" descr="Yellowfinsmll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8600" y="5867400"/>
            <a:ext cx="1371600" cy="714375"/>
          </a:xfrm>
          <a:prstGeom prst="rect">
            <a:avLst/>
          </a:prstGeom>
        </p:spPr>
      </p:pic>
      <p:pic>
        <p:nvPicPr>
          <p:cNvPr id="7" name="Picture 6" descr="blue_marlin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0" y="5715000"/>
            <a:ext cx="1295400" cy="971550"/>
          </a:xfrm>
          <a:prstGeom prst="rect">
            <a:avLst/>
          </a:prstGeom>
        </p:spPr>
      </p:pic>
      <p:pic>
        <p:nvPicPr>
          <p:cNvPr id="8" name="Picture 7" descr="daytime sword(3)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67600" y="76200"/>
            <a:ext cx="1734830" cy="762000"/>
          </a:xfrm>
          <a:prstGeom prst="rect">
            <a:avLst/>
          </a:prstGeom>
        </p:spPr>
      </p:pic>
      <p:pic>
        <p:nvPicPr>
          <p:cNvPr id="10" name="Picture 9" descr="sailfish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92409" y="6019800"/>
            <a:ext cx="1651591" cy="710184"/>
          </a:xfrm>
          <a:prstGeom prst="rect">
            <a:avLst/>
          </a:prstGeom>
        </p:spPr>
      </p:pic>
      <p:pic>
        <p:nvPicPr>
          <p:cNvPr id="11" name="Picture 10" descr="BlackfinTuna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72400" y="1371600"/>
            <a:ext cx="1151023" cy="546736"/>
          </a:xfrm>
          <a:prstGeom prst="rect">
            <a:avLst/>
          </a:prstGeom>
        </p:spPr>
      </p:pic>
      <p:pic>
        <p:nvPicPr>
          <p:cNvPr id="12" name="Picture 11" descr="Longbill+Spearfish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29400" y="4953000"/>
            <a:ext cx="2197697" cy="703263"/>
          </a:xfrm>
          <a:prstGeom prst="rect">
            <a:avLst/>
          </a:prstGeom>
        </p:spPr>
      </p:pic>
      <p:pic>
        <p:nvPicPr>
          <p:cNvPr id="13" name="Picture 12" descr="Auxis_rochei_eudorax,I_RR1998.jp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15200" y="2743200"/>
            <a:ext cx="1405155" cy="957262"/>
          </a:xfrm>
          <a:prstGeom prst="rect">
            <a:avLst/>
          </a:prstGeom>
        </p:spPr>
      </p:pic>
      <p:pic>
        <p:nvPicPr>
          <p:cNvPr id="14" name="Picture 13" descr="0745-frigate_mackerel1.jp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620000" y="3962400"/>
            <a:ext cx="1066800" cy="762001"/>
          </a:xfrm>
          <a:prstGeom prst="rect">
            <a:avLst/>
          </a:prstGeom>
        </p:spPr>
      </p:pic>
      <p:pic>
        <p:nvPicPr>
          <p:cNvPr id="15" name="Picture 14" descr="white_marlin.gif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34200" y="2057400"/>
            <a:ext cx="2209800" cy="7955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NewProjectAOI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9200" y="2895600"/>
            <a:ext cx="3879215" cy="385956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7200" y="4114800"/>
            <a:ext cx="6536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6 mm</a:t>
            </a:r>
            <a:endParaRPr lang="en-US" sz="1400" dirty="0"/>
          </a:p>
        </p:txBody>
      </p:sp>
      <p:sp>
        <p:nvSpPr>
          <p:cNvPr id="4" name="TextBox 3"/>
          <p:cNvSpPr txBox="1"/>
          <p:nvPr/>
        </p:nvSpPr>
        <p:spPr>
          <a:xfrm>
            <a:off x="76200" y="152400"/>
            <a:ext cx="9067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FFFF00"/>
                </a:solidFill>
              </a:rPr>
              <a:t>Gulf of Mexico &amp; North Atlantic Ocean</a:t>
            </a:r>
          </a:p>
          <a:p>
            <a:pPr algn="ctr"/>
            <a:r>
              <a:rPr lang="en-US" sz="2400" dirty="0" smtClean="0">
                <a:solidFill>
                  <a:srgbClr val="FFFF00"/>
                </a:solidFill>
              </a:rPr>
              <a:t>Larvae and Adults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191000" y="1219200"/>
            <a:ext cx="39241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CCECFF"/>
                </a:solidFill>
              </a:rPr>
              <a:t>30+ years of larvae cruise</a:t>
            </a:r>
          </a:p>
          <a:p>
            <a:r>
              <a:rPr lang="en-US" sz="2000" dirty="0">
                <a:solidFill>
                  <a:srgbClr val="CCECFF"/>
                </a:solidFill>
              </a:rPr>
              <a:t>d</a:t>
            </a:r>
            <a:r>
              <a:rPr lang="en-US" sz="2000" dirty="0" smtClean="0">
                <a:solidFill>
                  <a:srgbClr val="CCECFF"/>
                </a:solidFill>
              </a:rPr>
              <a:t>ata (larvae, in situ, satellite)</a:t>
            </a:r>
            <a:endParaRPr lang="en-US" sz="2000" dirty="0">
              <a:solidFill>
                <a:srgbClr val="CCEC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486480" y="5943600"/>
            <a:ext cx="277977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23 years  commercial</a:t>
            </a:r>
          </a:p>
          <a:p>
            <a:r>
              <a:rPr lang="en-US" sz="2000" dirty="0"/>
              <a:t>l</a:t>
            </a:r>
            <a:r>
              <a:rPr lang="en-US" sz="2000" dirty="0" smtClean="0"/>
              <a:t>ongline data</a:t>
            </a:r>
            <a:endParaRPr lang="en-US" sz="2000" dirty="0"/>
          </a:p>
        </p:txBody>
      </p:sp>
      <p:sp>
        <p:nvSpPr>
          <p:cNvPr id="11" name="TextBox 10"/>
          <p:cNvSpPr txBox="1"/>
          <p:nvPr/>
        </p:nvSpPr>
        <p:spPr>
          <a:xfrm>
            <a:off x="5562600" y="2209800"/>
            <a:ext cx="292091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tx2"/>
                </a:solidFill>
              </a:rPr>
              <a:t>Climate model domain</a:t>
            </a:r>
          </a:p>
          <a:p>
            <a:pPr algn="ctr"/>
            <a:r>
              <a:rPr lang="en-US" sz="2000" dirty="0" smtClean="0">
                <a:solidFill>
                  <a:schemeClr val="tx2"/>
                </a:solidFill>
              </a:rPr>
              <a:t>1000’s km</a:t>
            </a:r>
          </a:p>
          <a:p>
            <a:endParaRPr lang="en-US" sz="20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1066800"/>
            <a:ext cx="3352800" cy="260773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19400" y="3733800"/>
            <a:ext cx="1968931" cy="2286000"/>
          </a:xfrm>
          <a:prstGeom prst="rect">
            <a:avLst/>
          </a:prstGeom>
        </p:spPr>
      </p:pic>
      <p:pic>
        <p:nvPicPr>
          <p:cNvPr id="13" name="Picture 12" descr="gu1101_157_bft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600" y="4495800"/>
            <a:ext cx="1371600" cy="91386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962400" y="3352800"/>
            <a:ext cx="4940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2 m</a:t>
            </a:r>
            <a:endParaRPr lang="en-US" sz="1400" dirty="0"/>
          </a:p>
        </p:txBody>
      </p:sp>
      <p:sp>
        <p:nvSpPr>
          <p:cNvPr id="15" name="Right Arrow 14"/>
          <p:cNvSpPr/>
          <p:nvPr/>
        </p:nvSpPr>
        <p:spPr bwMode="auto">
          <a:xfrm rot="1800000">
            <a:off x="3657600" y="2438400"/>
            <a:ext cx="1219200" cy="53340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28600"/>
            <a:ext cx="8839200" cy="1447799"/>
          </a:xfrm>
        </p:spPr>
        <p:txBody>
          <a:bodyPr/>
          <a:lstStyle/>
          <a:p>
            <a:r>
              <a:rPr lang="en-US" sz="3600" dirty="0" smtClean="0"/>
              <a:t>Always Thinking Applications:</a:t>
            </a:r>
            <a:br>
              <a:rPr lang="en-US" sz="3600" dirty="0" smtClean="0"/>
            </a:br>
            <a:r>
              <a:rPr lang="en-US" sz="3600" dirty="0" smtClean="0"/>
              <a:t>Fisheries Managers &amp; Effects of Climate Variation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828800"/>
            <a:ext cx="8915400" cy="3581400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sz="2400" dirty="0" smtClean="0">
                <a:solidFill>
                  <a:srgbClr val="FFFFFF"/>
                </a:solidFill>
                <a:effectLst>
                  <a:outerShdw blurRad="38100" dist="38100" dir="2700000" algn="tl" rotWithShape="0">
                    <a:srgbClr val="000000"/>
                  </a:outerShdw>
                </a:effectLst>
              </a:rPr>
              <a:t>Changes in lengths of spawning seasons (</a:t>
            </a:r>
            <a:r>
              <a:rPr lang="en-US" sz="2400" dirty="0">
                <a:solidFill>
                  <a:srgbClr val="FFFFFF"/>
                </a:solidFill>
                <a:effectLst>
                  <a:outerShdw blurRad="38100" dist="38100" dir="2700000" algn="tl" rotWithShape="0">
                    <a:srgbClr val="000000"/>
                  </a:outerShdw>
                </a:effectLst>
              </a:rPr>
              <a:t>dates of spawning commencement and end</a:t>
            </a:r>
            <a:r>
              <a:rPr lang="en-US" sz="2400" dirty="0" smtClean="0">
                <a:solidFill>
                  <a:srgbClr val="FFFFFF"/>
                </a:solidFill>
                <a:effectLst>
                  <a:outerShdw blurRad="38100" dist="38100" dir="2700000" algn="tl" rotWithShape="0">
                    <a:srgbClr val="000000"/>
                  </a:outerShdw>
                </a:effectLst>
              </a:rPr>
              <a:t>).</a:t>
            </a:r>
            <a:endParaRPr lang="en-US" sz="2400" dirty="0">
              <a:solidFill>
                <a:srgbClr val="FFFFFF"/>
              </a:solidFill>
              <a:effectLst>
                <a:outerShdw blurRad="38100" dist="38100" dir="2700000" algn="tl" rotWithShape="0">
                  <a:srgbClr val="000000"/>
                </a:outerShdw>
              </a:effectLst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2400" dirty="0" smtClean="0">
                <a:solidFill>
                  <a:srgbClr val="FFFFFF"/>
                </a:solidFill>
                <a:effectLst>
                  <a:outerShdw blurRad="38100" dist="38100" dir="2700000" algn="tl" rotWithShape="0">
                    <a:srgbClr val="000000"/>
                  </a:outerShdw>
                </a:effectLst>
              </a:rPr>
              <a:t>Changes in spatial and temporal extent of 3D habitat of adult fish.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 smtClean="0">
                <a:solidFill>
                  <a:srgbClr val="FFFFFF"/>
                </a:solidFill>
                <a:effectLst>
                  <a:outerShdw blurRad="38100" dist="38100" dir="2700000" algn="tl" rotWithShape="0">
                    <a:srgbClr val="000000"/>
                  </a:outerShdw>
                </a:effectLst>
              </a:rPr>
              <a:t>Implications for potential effects on recruitment, species – species guilds and sustainability of stocks.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 smtClean="0">
                <a:solidFill>
                  <a:srgbClr val="FFFFFF"/>
                </a:solidFill>
                <a:effectLst>
                  <a:outerShdw blurRad="38100" dist="38100" dir="2700000" algn="tl" rotWithShape="0">
                    <a:srgbClr val="000000"/>
                  </a:outerShdw>
                </a:effectLst>
              </a:rPr>
              <a:t>Stock </a:t>
            </a:r>
            <a:r>
              <a:rPr lang="en-US" sz="2400" dirty="0" smtClean="0">
                <a:solidFill>
                  <a:srgbClr val="FFFFFF"/>
                </a:solidFill>
                <a:effectLst>
                  <a:outerShdw blurRad="38100" dist="38100" dir="2700000" algn="tl" rotWithShape="0">
                    <a:srgbClr val="000000"/>
                  </a:outerShdw>
                </a:effectLst>
              </a:rPr>
              <a:t>assessments, information, </a:t>
            </a:r>
            <a:r>
              <a:rPr lang="en-US" sz="2400" dirty="0" smtClean="0">
                <a:solidFill>
                  <a:srgbClr val="FFFFFF"/>
                </a:solidFill>
                <a:effectLst>
                  <a:outerShdw blurRad="38100" dist="38100" dir="2700000" algn="tl" rotWithShape="0">
                    <a:srgbClr val="000000"/>
                  </a:outerShdw>
                </a:effectLst>
              </a:rPr>
              <a:t>and tools for decisions related to management.</a:t>
            </a:r>
          </a:p>
          <a:p>
            <a:pPr marL="857250" lvl="1" indent="-457200"/>
            <a:r>
              <a:rPr lang="en-US" sz="2000" dirty="0" smtClean="0">
                <a:solidFill>
                  <a:srgbClr val="FFFF00"/>
                </a:solidFill>
                <a:effectLst>
                  <a:outerShdw blurRad="38100" dist="38100" dir="2700000" algn="tl" rotWithShape="0">
                    <a:srgbClr val="000000"/>
                  </a:outerShdw>
                </a:effectLst>
              </a:rPr>
              <a:t>NOAA’s National Marine Fisheries Service  and International Commission for the Conservation of Atlantic Tunas (ICCAT).</a:t>
            </a:r>
          </a:p>
          <a:p>
            <a:pPr marL="1257300" lvl="2" indent="-457200"/>
            <a:r>
              <a:rPr lang="en-US" sz="2000" dirty="0" smtClean="0">
                <a:solidFill>
                  <a:srgbClr val="FF0000"/>
                </a:solidFill>
                <a:latin typeface="Arial" charset="0"/>
                <a:ea typeface="MS PGothic" charset="0"/>
              </a:rPr>
              <a:t>Every thing we do probably has political ramifications</a:t>
            </a:r>
            <a:endParaRPr lang="en-US" sz="2000" dirty="0" smtClean="0">
              <a:solidFill>
                <a:srgbClr val="FFFFFF"/>
              </a:solidFill>
              <a:effectLst>
                <a:outerShdw blurRad="38100" dist="38100" dir="2700000" algn="tl" rotWithShape="0">
                  <a:srgbClr val="000000"/>
                </a:outerShdw>
              </a:effectLst>
            </a:endParaRPr>
          </a:p>
          <a:p>
            <a:pPr marL="0" indent="0">
              <a:buNone/>
            </a:pPr>
            <a:endParaRPr lang="en-US" sz="2800" dirty="0" smtClean="0">
              <a:solidFill>
                <a:srgbClr val="FFFFFF"/>
              </a:solidFill>
              <a:effectLst>
                <a:outerShdw blurRad="38100" dist="38100" dir="2700000" algn="tl" rotWithShape="0">
                  <a:srgbClr val="000000"/>
                </a:outerShdw>
              </a:effectLst>
            </a:endParaRPr>
          </a:p>
          <a:p>
            <a:endParaRPr lang="en-US" sz="2800" dirty="0">
              <a:solidFill>
                <a:srgbClr val="FFFFFF"/>
              </a:solidFill>
            </a:endParaRPr>
          </a:p>
        </p:txBody>
      </p:sp>
      <p:pic>
        <p:nvPicPr>
          <p:cNvPr id="4" name="Picture 3" descr="off00139_bat_island_48x60_smal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05800" y="5905500"/>
            <a:ext cx="762000" cy="952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304800"/>
            <a:ext cx="8763000" cy="1139825"/>
          </a:xfrm>
        </p:spPr>
        <p:txBody>
          <a:bodyPr/>
          <a:lstStyle/>
          <a:p>
            <a:r>
              <a:rPr lang="en-US" sz="3600" dirty="0" smtClean="0"/>
              <a:t>Aspects of Ecological Models Biodiversity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81200"/>
            <a:ext cx="8305800" cy="3200400"/>
          </a:xfrm>
        </p:spPr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Habitat models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Ocean and atmospheric Circulation </a:t>
            </a:r>
            <a:r>
              <a:rPr lang="en-US" dirty="0" smtClean="0">
                <a:solidFill>
                  <a:srgbClr val="FFFFFF"/>
                </a:solidFill>
              </a:rPr>
              <a:t>models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Climate change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51731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76200"/>
            <a:ext cx="8229600" cy="609599"/>
          </a:xfrm>
        </p:spPr>
        <p:txBody>
          <a:bodyPr/>
          <a:lstStyle/>
          <a:p>
            <a:r>
              <a:rPr lang="en-US" sz="3600" dirty="0" smtClean="0"/>
              <a:t>Summary of Methods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609600"/>
            <a:ext cx="8229600" cy="4530725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sz="24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Developed habitat models </a:t>
            </a:r>
            <a:r>
              <a:rPr lang="en-US" sz="2400" dirty="0" smtClean="0">
                <a:solidFill>
                  <a:srgbClr val="FFFFFF"/>
                </a:solidFill>
              </a:rPr>
              <a:t>of larvae and adults using boosted classification tree and neural network models</a:t>
            </a:r>
          </a:p>
          <a:p>
            <a:pPr marL="971550" lvl="1" indent="-514350">
              <a:buFont typeface="+mj-lt"/>
              <a:buAutoNum type="alphaLcPeriod"/>
            </a:pPr>
            <a:r>
              <a:rPr lang="en-US" sz="2400" dirty="0" smtClean="0">
                <a:solidFill>
                  <a:srgbClr val="FFFFFF"/>
                </a:solidFill>
              </a:rPr>
              <a:t>Multivariate, non-parametric methods</a:t>
            </a:r>
          </a:p>
          <a:p>
            <a:pPr marL="571500" indent="-514350">
              <a:buFont typeface="+mj-lt"/>
              <a:buAutoNum type="arabicPeriod"/>
            </a:pPr>
            <a:r>
              <a:rPr lang="en-US" sz="2400" dirty="0" smtClean="0">
                <a:solidFill>
                  <a:srgbClr val="70FFFF"/>
                </a:solidFill>
              </a:rPr>
              <a:t>Downscaling climate models for 100 year forecasts</a:t>
            </a:r>
          </a:p>
          <a:p>
            <a:pPr marL="971550" lvl="1" indent="-514350">
              <a:buFont typeface="+mj-lt"/>
              <a:buAutoNum type="alphaLcPeriod"/>
            </a:pPr>
            <a:r>
              <a:rPr lang="en-US" sz="2400" dirty="0" smtClean="0">
                <a:solidFill>
                  <a:srgbClr val="FFFFFF"/>
                </a:solidFill>
              </a:rPr>
              <a:t>CMIP5 simulations using MOM4 (GFDL Modular Ocean Model) – Grid: 0.1° in GOM, 0.25° outside</a:t>
            </a:r>
          </a:p>
          <a:p>
            <a:pPr marL="971550" lvl="1" indent="-514350">
              <a:buFont typeface="+mj-lt"/>
              <a:buAutoNum type="alphaLcPeriod"/>
            </a:pPr>
            <a:r>
              <a:rPr lang="en-US" sz="2400" dirty="0" smtClean="0">
                <a:solidFill>
                  <a:srgbClr val="FFFFFF"/>
                </a:solidFill>
              </a:rPr>
              <a:t>Now MOM4-TOPAZ biogeochemical model.</a:t>
            </a:r>
          </a:p>
          <a:p>
            <a:pPr marL="1371600" lvl="2" indent="-514350">
              <a:buFont typeface="+mj-lt"/>
              <a:buAutoNum type="alphaLcPeriod"/>
            </a:pPr>
            <a:r>
              <a:rPr lang="en-US" sz="2400" dirty="0" smtClean="0">
                <a:solidFill>
                  <a:srgbClr val="FFFFFF"/>
                </a:solidFill>
              </a:rPr>
              <a:t>1° x 1° North Atlantic </a:t>
            </a:r>
          </a:p>
          <a:p>
            <a:pPr marL="571500" indent="-514350">
              <a:buFont typeface="+mj-lt"/>
              <a:buAutoNum type="arabicPeriod"/>
            </a:pPr>
            <a:r>
              <a:rPr lang="en-US" sz="2400" spc="-100" dirty="0">
                <a:solidFill>
                  <a:srgbClr val="70FFFF"/>
                </a:solidFill>
              </a:rPr>
              <a:t>S</a:t>
            </a:r>
            <a:r>
              <a:rPr lang="en-US" sz="2400" spc="-100" dirty="0" smtClean="0">
                <a:solidFill>
                  <a:srgbClr val="70FFFF"/>
                </a:solidFill>
              </a:rPr>
              <a:t>atellite </a:t>
            </a:r>
            <a:r>
              <a:rPr lang="en-US" sz="2400" spc="-100" dirty="0" smtClean="0">
                <a:solidFill>
                  <a:schemeClr val="tx1"/>
                </a:solidFill>
              </a:rPr>
              <a:t>IR, ocean color, </a:t>
            </a:r>
            <a:r>
              <a:rPr lang="en-US" sz="1200" spc="-100" dirty="0" smtClean="0">
                <a:solidFill>
                  <a:schemeClr val="tx1"/>
                </a:solidFill>
              </a:rPr>
              <a:t>(NASA-MODIS, NOAA, JPSS-VIIRS),</a:t>
            </a:r>
            <a:r>
              <a:rPr lang="en-US" sz="2400" spc="-100" dirty="0" smtClean="0">
                <a:solidFill>
                  <a:schemeClr val="tx1"/>
                </a:solidFill>
              </a:rPr>
              <a:t> altimetry</a:t>
            </a:r>
          </a:p>
          <a:p>
            <a:pPr marL="971550" lvl="1" indent="-514350">
              <a:buFont typeface="+mj-lt"/>
              <a:buAutoNum type="alphaLcPeriod"/>
            </a:pPr>
            <a:r>
              <a:rPr lang="en-US" sz="2400" dirty="0" smtClean="0">
                <a:solidFill>
                  <a:srgbClr val="FFFFFF"/>
                </a:solidFill>
              </a:rPr>
              <a:t>In habitat model development</a:t>
            </a:r>
          </a:p>
          <a:p>
            <a:pPr marL="971550" lvl="1" indent="-514350">
              <a:buFont typeface="+mj-lt"/>
              <a:buAutoNum type="alphaLcPeriod"/>
            </a:pPr>
            <a:r>
              <a:rPr lang="en-US" sz="2400" dirty="0" smtClean="0">
                <a:solidFill>
                  <a:srgbClr val="FFFFFF"/>
                </a:solidFill>
              </a:rPr>
              <a:t>Provide strategic and tactical cruise work</a:t>
            </a:r>
          </a:p>
          <a:p>
            <a:pPr marL="971550" lvl="1" indent="-514350">
              <a:buFont typeface="+mj-lt"/>
              <a:buAutoNum type="alphaLcPeriod"/>
            </a:pPr>
            <a:r>
              <a:rPr lang="en-US" sz="2400" dirty="0" smtClean="0">
                <a:solidFill>
                  <a:srgbClr val="FFFFFF"/>
                </a:solidFill>
              </a:rPr>
              <a:t>Climatology of </a:t>
            </a:r>
            <a:r>
              <a:rPr lang="en-US" sz="2400" dirty="0" err="1" smtClean="0">
                <a:solidFill>
                  <a:srgbClr val="FFFFFF"/>
                </a:solidFill>
              </a:rPr>
              <a:t>GMex</a:t>
            </a:r>
            <a:r>
              <a:rPr lang="en-US" sz="2400" dirty="0" smtClean="0">
                <a:solidFill>
                  <a:srgbClr val="FFFFFF"/>
                </a:solidFill>
              </a:rPr>
              <a:t> &amp; North Atlantic</a:t>
            </a:r>
          </a:p>
          <a:p>
            <a:pPr marL="971550" lvl="1" indent="-514350">
              <a:buFont typeface="+mj-lt"/>
              <a:buAutoNum type="alphaLcPeriod"/>
            </a:pPr>
            <a:r>
              <a:rPr lang="en-US" sz="2400" dirty="0" smtClean="0">
                <a:solidFill>
                  <a:srgbClr val="FFFFFF"/>
                </a:solidFill>
              </a:rPr>
              <a:t>Validation of climate models</a:t>
            </a:r>
            <a:endParaRPr lang="en-US" sz="2400" dirty="0">
              <a:solidFill>
                <a:srgbClr val="FFFFFF"/>
              </a:solidFill>
            </a:endParaRPr>
          </a:p>
        </p:txBody>
      </p:sp>
      <p:pic>
        <p:nvPicPr>
          <p:cNvPr id="4" name="Picture 3" descr="0107042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0" y="5638800"/>
            <a:ext cx="1325345" cy="1018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7654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068" y="152401"/>
            <a:ext cx="9067800" cy="761999"/>
          </a:xfrm>
        </p:spPr>
        <p:txBody>
          <a:bodyPr/>
          <a:lstStyle/>
          <a:p>
            <a:r>
              <a:rPr lang="en-US" sz="2400" dirty="0"/>
              <a:t>"Those who don't know history are doomed to repeat it</a:t>
            </a:r>
            <a:r>
              <a:rPr lang="en-US" sz="2400" dirty="0" smtClean="0"/>
              <a:t>. </a:t>
            </a:r>
            <a:r>
              <a:rPr lang="en-US" sz="1600" dirty="0" smtClean="0"/>
              <a:t>(Edmund Burke, 1729)</a:t>
            </a:r>
            <a:endParaRPr lang="en-US" sz="1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914400"/>
            <a:ext cx="8610600" cy="2133600"/>
          </a:xfrm>
        </p:spPr>
        <p:txBody>
          <a:bodyPr/>
          <a:lstStyle/>
          <a:p>
            <a:pPr>
              <a:buFont typeface="+mj-lt"/>
              <a:buAutoNum type="arabicPeriod"/>
            </a:pPr>
            <a:r>
              <a:rPr lang="en-US" sz="1800" b="0" dirty="0">
                <a:solidFill>
                  <a:schemeClr val="tx1"/>
                </a:solidFill>
                <a:effectLst/>
              </a:rPr>
              <a:t>Liu, Y., S.-K.,  Lee, D.B. Enfield, B.A. Muhling, J.T. Lamkin, F.E. Muller-Karger, and  M.A. Roffer. 2015. Impact of global warming on the Intra-Americas Sea: part-1. A dynamic downscaling of the CMIP5 model projections. J. Mar. Syst. 148:56-69.  </a:t>
            </a:r>
          </a:p>
          <a:p>
            <a:pPr>
              <a:buFont typeface="+mj-lt"/>
              <a:buAutoNum type="arabicPeriod"/>
            </a:pPr>
            <a:r>
              <a:rPr lang="en-US" sz="1800" b="0" dirty="0">
                <a:solidFill>
                  <a:schemeClr val="tx1"/>
                </a:solidFill>
                <a:effectLst/>
              </a:rPr>
              <a:t>Muhling, B.A., Y. Liu, S.-K. Lee, J.T. Lamkin,  M.A. Roffer, F.E Muller-Karger, and J.F. Walter III. 2015. Potential impact of climate change on the Intra-Americas Sea: Part-2. Implications for Atlantic bluefin tuna and skipjack tuna adult and larval habitats. J. Mar. Syst. 148: 1-13</a:t>
            </a:r>
            <a:r>
              <a:rPr lang="en-US" sz="1800" b="0" dirty="0" smtClean="0">
                <a:solidFill>
                  <a:schemeClr val="tx1"/>
                </a:solidFill>
                <a:effectLst/>
              </a:rPr>
              <a:t>.</a:t>
            </a:r>
          </a:p>
          <a:p>
            <a:pPr>
              <a:buFont typeface="+mj-lt"/>
              <a:buAutoNum type="arabicPeriod"/>
            </a:pPr>
            <a:r>
              <a:rPr lang="en-US" sz="1200" b="0" dirty="0">
                <a:solidFill>
                  <a:schemeClr val="tx2"/>
                </a:solidFill>
                <a:effectLst/>
              </a:rPr>
              <a:t>Muhling, B.A., P. Reglero, L. Ciannelli, D. Alvarez-Berastegui, F. Alemany, J.T. Lamkin, and M. A. Roffer. 2013. A comparison between environmental characteristics of larval bluefin tuna (Thunnus thynnus) habitat in the Gulf of Mexico and western Mediterranean Sea. Marine Prog. Ser. 486:257-276</a:t>
            </a:r>
            <a:r>
              <a:rPr lang="en-US" sz="1200" b="0" dirty="0" smtClean="0">
                <a:solidFill>
                  <a:schemeClr val="tx2"/>
                </a:solidFill>
                <a:effectLst/>
              </a:rPr>
              <a:t>.</a:t>
            </a:r>
            <a:r>
              <a:rPr lang="en-US" sz="1200" b="0" dirty="0">
                <a:solidFill>
                  <a:schemeClr val="tx2"/>
                </a:solidFill>
                <a:effectLst/>
              </a:rPr>
              <a:t> </a:t>
            </a:r>
          </a:p>
          <a:p>
            <a:pPr>
              <a:buFont typeface="+mj-lt"/>
              <a:buAutoNum type="arabicPeriod"/>
            </a:pPr>
            <a:r>
              <a:rPr lang="en-US" sz="1200" b="0" dirty="0">
                <a:solidFill>
                  <a:schemeClr val="tx2"/>
                </a:solidFill>
                <a:effectLst/>
              </a:rPr>
              <a:t>Muhling, B.A., M.A. Roffer, J.T. Lamkin, G.W. Ingram, Jr., M.A. Upton, G. Gawlikowski, F.E. Muller-Karger, S. Habtes,  and W.J. Richards. 2012. Overlap between Atlantic bluefin tuna spawning grounds and observed Deepwater Horizon surface oil in the northern Gulf of Mexico. Marine Pollution Bull. 64(4):697-687</a:t>
            </a:r>
            <a:r>
              <a:rPr lang="en-US" sz="1200" b="0" dirty="0" smtClean="0">
                <a:solidFill>
                  <a:schemeClr val="tx2"/>
                </a:solidFill>
                <a:effectLst/>
              </a:rPr>
              <a:t>.</a:t>
            </a:r>
            <a:r>
              <a:rPr lang="en-US" sz="1200" b="0" dirty="0">
                <a:solidFill>
                  <a:schemeClr val="tx2"/>
                </a:solidFill>
                <a:effectLst/>
              </a:rPr>
              <a:t> </a:t>
            </a:r>
          </a:p>
          <a:p>
            <a:pPr>
              <a:buFont typeface="+mj-lt"/>
              <a:buAutoNum type="arabicPeriod"/>
            </a:pPr>
            <a:r>
              <a:rPr lang="en-US" sz="1200" b="0" dirty="0">
                <a:solidFill>
                  <a:schemeClr val="tx2"/>
                </a:solidFill>
                <a:effectLst/>
              </a:rPr>
              <a:t>Habtes, S., F.E. Muller-Karger, M. A. Roffer, J.T. Lamkin, and B. A. Muhling. 2014 A comparison of sampling methods for larvae of medium and large epipelagic fish species during SEAMAP ichthyoplankton surveys in the Gulf of Mexico. Limnol. Oceanogr.: Methods 12: 86-101</a:t>
            </a:r>
            <a:r>
              <a:rPr lang="en-US" sz="1200" b="0" dirty="0" smtClean="0">
                <a:solidFill>
                  <a:schemeClr val="tx2"/>
                </a:solidFill>
                <a:effectLst/>
              </a:rPr>
              <a:t>.</a:t>
            </a:r>
          </a:p>
          <a:p>
            <a:pPr>
              <a:buFont typeface="+mj-lt"/>
              <a:buAutoNum type="arabicPeriod"/>
            </a:pPr>
            <a:r>
              <a:rPr lang="en-US" sz="1200" b="0" dirty="0">
                <a:solidFill>
                  <a:schemeClr val="tx2"/>
                </a:solidFill>
                <a:effectLst/>
              </a:rPr>
              <a:t>Muhling, B.A., J.T. Lamkin, J.M. Quatro, R.H. Smith, M.A. Roberts, M.A. Roffer, and K. Ramirez. 2011. Collection of Larval Bluefin Tuna (Thunnus thynnus) Outside Documented Western Atlantic Spawning Grounds. Bull. Mar. Sci. Bull. </a:t>
            </a:r>
            <a:r>
              <a:rPr lang="en-US" sz="1200" b="0" i="1" dirty="0">
                <a:solidFill>
                  <a:schemeClr val="tx2"/>
                </a:solidFill>
                <a:effectLst/>
              </a:rPr>
              <a:t>Mar. Sci. </a:t>
            </a:r>
            <a:r>
              <a:rPr lang="en-US" sz="1200" b="0" dirty="0">
                <a:solidFill>
                  <a:schemeClr val="tx2"/>
                </a:solidFill>
                <a:effectLst/>
              </a:rPr>
              <a:t>87(3):687-694.).  </a:t>
            </a:r>
          </a:p>
          <a:p>
            <a:pPr>
              <a:buFont typeface="+mj-lt"/>
              <a:buAutoNum type="arabicPeriod"/>
            </a:pPr>
            <a:r>
              <a:rPr lang="en-US" sz="1200" b="0" dirty="0">
                <a:solidFill>
                  <a:schemeClr val="tx2"/>
                </a:solidFill>
                <a:effectLst/>
              </a:rPr>
              <a:t>Muhling, B.A., J.T. Lamkin, and M.A. Roffer. 2010. Predicting the Occurrence of Bluefin Tuna (</a:t>
            </a:r>
            <a:r>
              <a:rPr lang="en-US" sz="1200" b="0" i="1" dirty="0">
                <a:solidFill>
                  <a:schemeClr val="tx2"/>
                </a:solidFill>
                <a:effectLst/>
              </a:rPr>
              <a:t>Thunnus thynnus</a:t>
            </a:r>
            <a:r>
              <a:rPr lang="en-US" sz="1200" b="0" dirty="0">
                <a:solidFill>
                  <a:schemeClr val="tx2"/>
                </a:solidFill>
                <a:effectLst/>
              </a:rPr>
              <a:t>) Larvae in the Northern Gulf of Mexico: Building a Classification Model from Archival Data. Fish. Oceanogr. 19:6, 526-539</a:t>
            </a:r>
            <a:r>
              <a:rPr lang="en-US" sz="1200" b="0" dirty="0" smtClean="0">
                <a:solidFill>
                  <a:schemeClr val="tx2"/>
                </a:solidFill>
                <a:effectLst/>
              </a:rPr>
              <a:t>.</a:t>
            </a:r>
            <a:endParaRPr lang="en-US" sz="1200" b="0" dirty="0">
              <a:solidFill>
                <a:schemeClr val="tx2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722287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Ripple">
  <a:themeElements>
    <a:clrScheme name="Ripple 3">
      <a:dk1>
        <a:srgbClr val="008AE8"/>
      </a:dk1>
      <a:lt1>
        <a:srgbClr val="FFFFFF"/>
      </a:lt1>
      <a:dk2>
        <a:srgbClr val="0068AE"/>
      </a:dk2>
      <a:lt2>
        <a:srgbClr val="CCECFF"/>
      </a:lt2>
      <a:accent1>
        <a:srgbClr val="0088E4"/>
      </a:accent1>
      <a:accent2>
        <a:srgbClr val="009999"/>
      </a:accent2>
      <a:accent3>
        <a:srgbClr val="AAB9D3"/>
      </a:accent3>
      <a:accent4>
        <a:srgbClr val="DADADA"/>
      </a:accent4>
      <a:accent5>
        <a:srgbClr val="AAC3EF"/>
      </a:accent5>
      <a:accent6>
        <a:srgbClr val="008A8A"/>
      </a:accent6>
      <a:hlink>
        <a:srgbClr val="99FF99"/>
      </a:hlink>
      <a:folHlink>
        <a:srgbClr val="AFE1FF"/>
      </a:folHlink>
    </a:clrScheme>
    <a:fontScheme name="Ripple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1" i="0" u="none" strike="noStrike" cap="none" normalizeH="0" baseline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Helvetica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1" i="0" u="none" strike="noStrike" cap="none" normalizeH="0" baseline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Helvetica" charset="0"/>
          </a:defRPr>
        </a:defPPr>
      </a:lstStyle>
    </a:lnDef>
  </a:objectDefaults>
  <a:extraClrSchemeLst>
    <a:extraClrScheme>
      <a:clrScheme name="Ripple 1">
        <a:dk1>
          <a:srgbClr val="2B2B85"/>
        </a:dk1>
        <a:lt1>
          <a:srgbClr val="FFFFFF"/>
        </a:lt1>
        <a:dk2>
          <a:srgbClr val="00254A"/>
        </a:dk2>
        <a:lt2>
          <a:srgbClr val="C0C0C0"/>
        </a:lt2>
        <a:accent1>
          <a:srgbClr val="2E2E8E"/>
        </a:accent1>
        <a:accent2>
          <a:srgbClr val="0066CC"/>
        </a:accent2>
        <a:accent3>
          <a:srgbClr val="AAACB1"/>
        </a:accent3>
        <a:accent4>
          <a:srgbClr val="DADADA"/>
        </a:accent4>
        <a:accent5>
          <a:srgbClr val="ADADC6"/>
        </a:accent5>
        <a:accent6>
          <a:srgbClr val="005CB9"/>
        </a:accent6>
        <a:hlink>
          <a:srgbClr val="99CCFF"/>
        </a:hlink>
        <a:folHlink>
          <a:srgbClr val="8F8FB5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2">
        <a:dk1>
          <a:srgbClr val="3B4B5D"/>
        </a:dk1>
        <a:lt1>
          <a:srgbClr val="FFFFFF"/>
        </a:lt1>
        <a:dk2>
          <a:srgbClr val="466886"/>
        </a:dk2>
        <a:lt2>
          <a:srgbClr val="CCECFF"/>
        </a:lt2>
        <a:accent1>
          <a:srgbClr val="58718C"/>
        </a:accent1>
        <a:accent2>
          <a:srgbClr val="6D9D97"/>
        </a:accent2>
        <a:accent3>
          <a:srgbClr val="B0B9C3"/>
        </a:accent3>
        <a:accent4>
          <a:srgbClr val="DADADA"/>
        </a:accent4>
        <a:accent5>
          <a:srgbClr val="B4BBC5"/>
        </a:accent5>
        <a:accent6>
          <a:srgbClr val="628E88"/>
        </a:accent6>
        <a:hlink>
          <a:srgbClr val="99CCFF"/>
        </a:hlink>
        <a:folHlink>
          <a:srgbClr val="A97CF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3">
        <a:dk1>
          <a:srgbClr val="008AE8"/>
        </a:dk1>
        <a:lt1>
          <a:srgbClr val="FFFFFF"/>
        </a:lt1>
        <a:dk2>
          <a:srgbClr val="0068AE"/>
        </a:dk2>
        <a:lt2>
          <a:srgbClr val="CCECFF"/>
        </a:lt2>
        <a:accent1>
          <a:srgbClr val="0088E4"/>
        </a:accent1>
        <a:accent2>
          <a:srgbClr val="009999"/>
        </a:accent2>
        <a:accent3>
          <a:srgbClr val="AAB9D3"/>
        </a:accent3>
        <a:accent4>
          <a:srgbClr val="DADADA"/>
        </a:accent4>
        <a:accent5>
          <a:srgbClr val="AAC3EF"/>
        </a:accent5>
        <a:accent6>
          <a:srgbClr val="008A8A"/>
        </a:accent6>
        <a:hlink>
          <a:srgbClr val="99FF99"/>
        </a:hlink>
        <a:folHlink>
          <a:srgbClr val="AFE1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4">
        <a:dk1>
          <a:srgbClr val="9B69FF"/>
        </a:dk1>
        <a:lt1>
          <a:srgbClr val="FFFFFF"/>
        </a:lt1>
        <a:dk2>
          <a:srgbClr val="666699"/>
        </a:dk2>
        <a:lt2>
          <a:srgbClr val="D9D9FF"/>
        </a:lt2>
        <a:accent1>
          <a:srgbClr val="9966FF"/>
        </a:accent1>
        <a:accent2>
          <a:srgbClr val="00FFFF"/>
        </a:accent2>
        <a:accent3>
          <a:srgbClr val="B8B8CA"/>
        </a:accent3>
        <a:accent4>
          <a:srgbClr val="DADADA"/>
        </a:accent4>
        <a:accent5>
          <a:srgbClr val="CAB8FF"/>
        </a:accent5>
        <a:accent6>
          <a:srgbClr val="00E7E7"/>
        </a:accent6>
        <a:hlink>
          <a:srgbClr val="5FAFFF"/>
        </a:hlink>
        <a:folHlink>
          <a:srgbClr val="0033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5">
        <a:dk1>
          <a:srgbClr val="008080"/>
        </a:dk1>
        <a:lt1>
          <a:srgbClr val="FFFFFF"/>
        </a:lt1>
        <a:dk2>
          <a:srgbClr val="006666"/>
        </a:dk2>
        <a:lt2>
          <a:srgbClr val="FFFFCC"/>
        </a:lt2>
        <a:accent1>
          <a:srgbClr val="008080"/>
        </a:accent1>
        <a:accent2>
          <a:srgbClr val="0099FF"/>
        </a:accent2>
        <a:accent3>
          <a:srgbClr val="AAB8B8"/>
        </a:accent3>
        <a:accent4>
          <a:srgbClr val="DADADA"/>
        </a:accent4>
        <a:accent5>
          <a:srgbClr val="AAC0C0"/>
        </a:accent5>
        <a:accent6>
          <a:srgbClr val="008AE7"/>
        </a:accent6>
        <a:hlink>
          <a:srgbClr val="1ACE9F"/>
        </a:hlink>
        <a:folHlink>
          <a:srgbClr val="A5B5C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6">
        <a:dk1>
          <a:srgbClr val="CDD9D1"/>
        </a:dk1>
        <a:lt1>
          <a:srgbClr val="FFFFFF"/>
        </a:lt1>
        <a:dk2>
          <a:srgbClr val="A3BBA9"/>
        </a:dk2>
        <a:lt2>
          <a:srgbClr val="007D80"/>
        </a:lt2>
        <a:accent1>
          <a:srgbClr val="CBD7CE"/>
        </a:accent1>
        <a:accent2>
          <a:srgbClr val="9CA8A4"/>
        </a:accent2>
        <a:accent3>
          <a:srgbClr val="CEDAD1"/>
        </a:accent3>
        <a:accent4>
          <a:srgbClr val="DADADA"/>
        </a:accent4>
        <a:accent5>
          <a:srgbClr val="E2E8E3"/>
        </a:accent5>
        <a:accent6>
          <a:srgbClr val="8D9894"/>
        </a:accent6>
        <a:hlink>
          <a:srgbClr val="009900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7">
        <a:dk1>
          <a:srgbClr val="686B5D"/>
        </a:dk1>
        <a:lt1>
          <a:srgbClr val="DCDAD0"/>
        </a:lt1>
        <a:dk2>
          <a:srgbClr val="525040"/>
        </a:dk2>
        <a:lt2>
          <a:srgbClr val="D3D2A6"/>
        </a:lt2>
        <a:accent1>
          <a:srgbClr val="686B5D"/>
        </a:accent1>
        <a:accent2>
          <a:srgbClr val="5D8770"/>
        </a:accent2>
        <a:accent3>
          <a:srgbClr val="B3B3AF"/>
        </a:accent3>
        <a:accent4>
          <a:srgbClr val="BCBAB1"/>
        </a:accent4>
        <a:accent5>
          <a:srgbClr val="B9BAB6"/>
        </a:accent5>
        <a:accent6>
          <a:srgbClr val="537A65"/>
        </a:accent6>
        <a:hlink>
          <a:srgbClr val="85B7A9"/>
        </a:hlink>
        <a:folHlink>
          <a:srgbClr val="B8936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8">
        <a:dk1>
          <a:srgbClr val="000000"/>
        </a:dk1>
        <a:lt1>
          <a:srgbClr val="EAEAEA"/>
        </a:lt1>
        <a:dk2>
          <a:srgbClr val="000000"/>
        </a:dk2>
        <a:lt2>
          <a:srgbClr val="B2B2B2"/>
        </a:lt2>
        <a:accent1>
          <a:srgbClr val="FFFFFF"/>
        </a:accent1>
        <a:accent2>
          <a:srgbClr val="A4BCC4"/>
        </a:accent2>
        <a:accent3>
          <a:srgbClr val="F3F3F3"/>
        </a:accent3>
        <a:accent4>
          <a:srgbClr val="000000"/>
        </a:accent4>
        <a:accent5>
          <a:srgbClr val="FFFFFF"/>
        </a:accent5>
        <a:accent6>
          <a:srgbClr val="94AAB1"/>
        </a:accent6>
        <a:hlink>
          <a:srgbClr val="0066FF"/>
        </a:hlink>
        <a:folHlink>
          <a:srgbClr val="00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ipple 9">
        <a:dk1>
          <a:srgbClr val="000000"/>
        </a:dk1>
        <a:lt1>
          <a:srgbClr val="D7D1B9"/>
        </a:lt1>
        <a:dk2>
          <a:srgbClr val="B39257"/>
        </a:dk2>
        <a:lt2>
          <a:srgbClr val="B1A887"/>
        </a:lt2>
        <a:accent1>
          <a:srgbClr val="E6E3D4"/>
        </a:accent1>
        <a:accent2>
          <a:srgbClr val="A2A4AC"/>
        </a:accent2>
        <a:accent3>
          <a:srgbClr val="E8E5D9"/>
        </a:accent3>
        <a:accent4>
          <a:srgbClr val="000000"/>
        </a:accent4>
        <a:accent5>
          <a:srgbClr val="F0EFE6"/>
        </a:accent5>
        <a:accent6>
          <a:srgbClr val="92949B"/>
        </a:accent6>
        <a:hlink>
          <a:srgbClr val="666633"/>
        </a:hlink>
        <a:folHlink>
          <a:srgbClr val="9C98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Tunny:Applications:Microsoft Office X:Templates:Presentations:Designs:Ripple</Template>
  <TotalTime>18525</TotalTime>
  <Words>2248</Words>
  <Application>Microsoft Macintosh PowerPoint</Application>
  <PresentationFormat>On-screen Show (4:3)</PresentationFormat>
  <Paragraphs>226</Paragraphs>
  <Slides>33</Slides>
  <Notes>5</Notes>
  <HiddenSlides>1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4" baseType="lpstr">
      <vt:lpstr>Ripple</vt:lpstr>
      <vt:lpstr>NASA Biodiversity and Ecological Forecasting Science Team Meeting College Park, MD April 23, 2015</vt:lpstr>
      <vt:lpstr>NASA PROJECT HIGHLIGHTS</vt:lpstr>
      <vt:lpstr>NASA Applications Research</vt:lpstr>
      <vt:lpstr>Charismatic Mega Fauna</vt:lpstr>
      <vt:lpstr>PowerPoint Presentation</vt:lpstr>
      <vt:lpstr>Always Thinking Applications: Fisheries Managers &amp; Effects of Climate Variation</vt:lpstr>
      <vt:lpstr>Aspects of Ecological Models Biodiversity</vt:lpstr>
      <vt:lpstr>Summary of Methods</vt:lpstr>
      <vt:lpstr>"Those who don't know history are doomed to repeat it. (Edmund Burke, 1729)</vt:lpstr>
      <vt:lpstr>Bluefin Climate Affects</vt:lpstr>
      <vt:lpstr>PowerPoint Presentation</vt:lpstr>
      <vt:lpstr>Use of Habitat Models for Finding Alternative Spawning Areas Other Than Gulf of Mexico With Satellite Derived Oceanographic Guidance</vt:lpstr>
      <vt:lpstr>2013 NOAA Research Cruise</vt:lpstr>
      <vt:lpstr>Are Bluefin Spawning Outside the Gulf of Mexico in Bahamas</vt:lpstr>
      <vt:lpstr>Movie: FL-SC-Bahamas Daily 00z-10z IR Composites 2013127-137</vt:lpstr>
      <vt:lpstr>PowerPoint Presentation</vt:lpstr>
      <vt:lpstr>Biodiversity Relevance</vt:lpstr>
      <vt:lpstr>Habitat Modeling: Adults</vt:lpstr>
      <vt:lpstr>HMS Pelagic Habitat Modeling  North Atlantic Ocean</vt:lpstr>
      <vt:lpstr>Methods: MOM-TOPAZ</vt:lpstr>
      <vt:lpstr>PowerPoint Presentation</vt:lpstr>
      <vt:lpstr>Methods: Habitat Definition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Always Thinking About Transition &amp; Outreach !</vt:lpstr>
      <vt:lpstr>Transition and Outreach Expanded Our Research </vt:lpstr>
      <vt:lpstr>Other Publications</vt:lpstr>
      <vt:lpstr>Thanks to NASA &amp; Woody for allowing me to be a 10 year member of the NASA Biodiversity and Ecosystem Forecasting Team as a PI on three major projects</vt:lpstr>
      <vt:lpstr>PowerPoint Presentation</vt:lpstr>
    </vt:vector>
  </TitlesOfParts>
  <Company>˦倀ˢ꛼Κୄ뿿킀̿凰_xdfd8_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Effects Of Ocean Conditions On Tuna, Dolphin, Wahoo, Marlin, And Kingfish</dc:title>
  <dc:creator>Mitchell A. Roffer</dc:creator>
  <cp:lastModifiedBy>Mitchell Roffer</cp:lastModifiedBy>
  <cp:revision>214</cp:revision>
  <dcterms:created xsi:type="dcterms:W3CDTF">2013-01-25T19:02:10Z</dcterms:created>
  <dcterms:modified xsi:type="dcterms:W3CDTF">2015-04-23T15:17:35Z</dcterms:modified>
</cp:coreProperties>
</file>